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0"/>
  </p:notesMasterIdLst>
  <p:sldIdLst>
    <p:sldId id="257" r:id="rId2"/>
    <p:sldId id="258" r:id="rId3"/>
    <p:sldId id="309" r:id="rId4"/>
    <p:sldId id="288" r:id="rId5"/>
    <p:sldId id="289" r:id="rId6"/>
    <p:sldId id="290" r:id="rId7"/>
    <p:sldId id="291" r:id="rId8"/>
    <p:sldId id="264" r:id="rId9"/>
    <p:sldId id="295" r:id="rId10"/>
    <p:sldId id="294" r:id="rId11"/>
    <p:sldId id="293" r:id="rId12"/>
    <p:sldId id="292" r:id="rId13"/>
    <p:sldId id="269" r:id="rId14"/>
    <p:sldId id="296" r:id="rId15"/>
    <p:sldId id="297" r:id="rId16"/>
    <p:sldId id="299" r:id="rId17"/>
    <p:sldId id="298" r:id="rId18"/>
    <p:sldId id="274" r:id="rId19"/>
    <p:sldId id="300" r:id="rId20"/>
    <p:sldId id="301" r:id="rId21"/>
    <p:sldId id="303" r:id="rId22"/>
    <p:sldId id="302" r:id="rId23"/>
    <p:sldId id="279" r:id="rId24"/>
    <p:sldId id="307" r:id="rId25"/>
    <p:sldId id="306" r:id="rId26"/>
    <p:sldId id="305" r:id="rId27"/>
    <p:sldId id="304" r:id="rId28"/>
    <p:sldId id="31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4900"/>
    <a:srgbClr val="004200"/>
    <a:srgbClr val="2A65AC"/>
    <a:srgbClr val="FAFB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950" autoAdjust="0"/>
    <p:restoredTop sz="94638" autoAdjust="0"/>
  </p:normalViewPr>
  <p:slideViewPr>
    <p:cSldViewPr>
      <p:cViewPr varScale="1">
        <p:scale>
          <a:sx n="99" d="100"/>
          <a:sy n="99" d="100"/>
        </p:scale>
        <p:origin x="-3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637E2-DC3F-4D12-BC14-6992AC1D160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637E2-DC3F-4D12-BC14-6992AC1D160A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26" Type="http://schemas.openxmlformats.org/officeDocument/2006/relationships/slide" Target="slide25.xml"/><Relationship Id="rId3" Type="http://schemas.openxmlformats.org/officeDocument/2006/relationships/image" Target="../media/image6.jpeg"/><Relationship Id="rId21" Type="http://schemas.openxmlformats.org/officeDocument/2006/relationships/slide" Target="slide20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5" Type="http://schemas.openxmlformats.org/officeDocument/2006/relationships/slide" Target="slide24.xml"/><Relationship Id="rId2" Type="http://schemas.openxmlformats.org/officeDocument/2006/relationships/notesSlide" Target="../notesSlides/notesSlide2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3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slide" Target="slide22.xml"/><Relationship Id="rId28" Type="http://schemas.openxmlformats.org/officeDocument/2006/relationships/slide" Target="slide27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31" Type="http://schemas.openxmlformats.org/officeDocument/2006/relationships/image" Target="../media/image9.jpeg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Relationship Id="rId27" Type="http://schemas.openxmlformats.org/officeDocument/2006/relationships/slide" Target="slide26.xml"/><Relationship Id="rId30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9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Рисунок19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6072198" y="6497960"/>
            <a:ext cx="2700300" cy="360040"/>
          </a:xfrm>
          <a:prstGeom prst="rect">
            <a:avLst/>
          </a:prstGeom>
        </p:spPr>
      </p:pic>
      <p:pic>
        <p:nvPicPr>
          <p:cNvPr id="2" name="Picture 2" descr="C:\Users\Администратор\Desktop\Разработки к Декаднику\Логотип Битва Эрудитов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214290"/>
            <a:ext cx="8858312" cy="618961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071670" y="2857496"/>
            <a:ext cx="5000660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Battle of </a:t>
            </a:r>
            <a:r>
              <a:rPr lang="en-US" sz="4000" dirty="0" err="1" smtClean="0"/>
              <a:t>Erudites</a:t>
            </a:r>
            <a:endParaRPr lang="ru-RU" sz="4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4046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Geography</a:t>
            </a:r>
            <a:endParaRPr lang="ru-RU" sz="36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467545" y="5085184"/>
            <a:ext cx="6912768" cy="208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Roald</a:t>
            </a: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Engelbregt</a:t>
            </a: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Gravning</a:t>
            </a: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Amundsen</a:t>
            </a:r>
            <a:endParaRPr lang="ru-RU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20000"/>
              </a:spcBef>
            </a:pPr>
            <a:endParaRPr lang="ru-RU" sz="4800" i="1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2101169" y="1468269"/>
            <a:ext cx="618010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dirty="0" smtClean="0">
                <a:latin typeface="Bookman Old Style" pitchFamily="18" charset="0"/>
              </a:rPr>
              <a:t>The first person who reached the South Pole. The first person who visited both geographical poles of the planet. One of the pioneers of the use of  seaplanes (</a:t>
            </a:r>
            <a:r>
              <a:rPr lang="ru-RU" sz="2400" dirty="0" smtClean="0">
                <a:latin typeface="Bookman Old Style" pitchFamily="18" charset="0"/>
              </a:rPr>
              <a:t>гидросамолетов</a:t>
            </a:r>
            <a:r>
              <a:rPr lang="en-US" sz="2400" dirty="0" smtClean="0">
                <a:latin typeface="Bookman Old Style" pitchFamily="18" charset="0"/>
              </a:rPr>
              <a:t>) and airships</a:t>
            </a:r>
            <a:r>
              <a:rPr lang="ru-RU" sz="2400" dirty="0" smtClean="0">
                <a:latin typeface="Bookman Old Style" pitchFamily="18" charset="0"/>
              </a:rPr>
              <a:t> (дирижаблей)</a:t>
            </a:r>
            <a:r>
              <a:rPr lang="en-US" sz="2400" dirty="0" smtClean="0">
                <a:latin typeface="Bookman Old Style" pitchFamily="18" charset="0"/>
              </a:rPr>
              <a:t> in Arctic travel.</a:t>
            </a:r>
            <a:endParaRPr lang="ru-RU" sz="2400" dirty="0" smtClean="0">
              <a:latin typeface="Bookman Old Style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45" y="71248"/>
            <a:ext cx="2040883" cy="17568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8959" y="3676839"/>
            <a:ext cx="1046881" cy="15081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4046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Geography</a:t>
            </a:r>
            <a:endParaRPr lang="ru-RU" sz="36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786182" y="4071942"/>
            <a:ext cx="1512168" cy="2337309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647056" y="5240596"/>
            <a:ext cx="6589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Berlin, Vancouver, Warsaw</a:t>
            </a:r>
            <a:endParaRPr lang="ru-RU" sz="40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323528" y="2598303"/>
            <a:ext cx="7056784" cy="227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dirty="0" smtClean="0">
                <a:latin typeface="Bookman Old Style" pitchFamily="18" charset="0"/>
              </a:rPr>
              <a:t>Which cities are located  approximately at the same latitude</a:t>
            </a:r>
            <a:r>
              <a:rPr lang="ru-RU" sz="2800" dirty="0" smtClean="0">
                <a:latin typeface="Bookman Old Style" pitchFamily="18" charset="0"/>
              </a:rPr>
              <a:t> (широта) </a:t>
            </a:r>
            <a:r>
              <a:rPr lang="en-US" sz="2800" dirty="0" smtClean="0">
                <a:latin typeface="Bookman Old Style" pitchFamily="18" charset="0"/>
              </a:rPr>
              <a:t>as London</a:t>
            </a:r>
            <a:r>
              <a:rPr lang="ru-RU" sz="2800" dirty="0" smtClean="0">
                <a:latin typeface="Bookman Old Style" pitchFamily="18" charset="0"/>
              </a:rPr>
              <a:t>? </a:t>
            </a:r>
          </a:p>
          <a:p>
            <a:pPr marL="457200" indent="-457200">
              <a:spcBef>
                <a:spcPct val="20000"/>
              </a:spcBef>
            </a:pPr>
            <a:r>
              <a:rPr lang="en-US" sz="2400" dirty="0" smtClean="0">
                <a:latin typeface="Bookman Old Style" pitchFamily="18" charset="0"/>
              </a:rPr>
              <a:t>a)Berlin              b)Moscow       c)New York   </a:t>
            </a:r>
          </a:p>
          <a:p>
            <a:pPr marL="457200" indent="-457200">
              <a:spcBef>
                <a:spcPct val="20000"/>
              </a:spcBef>
            </a:pPr>
            <a:r>
              <a:rPr lang="en-US" sz="2400" dirty="0" smtClean="0">
                <a:latin typeface="Bookman Old Style" pitchFamily="18" charset="0"/>
              </a:rPr>
              <a:t>d)Vancouver       e)Vienna         f)Warsaw</a:t>
            </a:r>
            <a:endParaRPr lang="ru-RU" sz="2400" dirty="0" smtClean="0">
              <a:latin typeface="Bookman Old Style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81" y="3591"/>
            <a:ext cx="1971554" cy="16972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6384" y="1458305"/>
            <a:ext cx="1187512" cy="159887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4046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Geography</a:t>
            </a:r>
            <a:endParaRPr lang="ru-RU" sz="36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768" y="3253112"/>
            <a:ext cx="4536504" cy="336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England  - London</a:t>
            </a:r>
          </a:p>
          <a:p>
            <a:pPr>
              <a:spcBef>
                <a:spcPct val="20000"/>
              </a:spcBef>
            </a:pPr>
            <a:r>
              <a:rPr lang="en-US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Scotland – Edinburgh</a:t>
            </a:r>
          </a:p>
          <a:p>
            <a:pPr>
              <a:spcBef>
                <a:spcPct val="20000"/>
              </a:spcBef>
            </a:pPr>
            <a:r>
              <a:rPr lang="en-US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Wales – Cardiff</a:t>
            </a:r>
          </a:p>
          <a:p>
            <a:pPr>
              <a:spcBef>
                <a:spcPct val="20000"/>
              </a:spcBef>
            </a:pPr>
            <a:r>
              <a:rPr lang="en-US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Northern Ireland - Belfast</a:t>
            </a:r>
          </a:p>
          <a:p>
            <a:pPr>
              <a:spcBef>
                <a:spcPct val="20000"/>
              </a:spcBef>
            </a:pPr>
            <a:endParaRPr lang="ru-RU" sz="2800" i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2176294" y="1647319"/>
            <a:ext cx="597514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 smtClean="0">
                <a:latin typeface="Bookman Old Style" pitchFamily="18" charset="0"/>
              </a:rPr>
              <a:t>What are the Kingdoms of the UK and their capitals? </a:t>
            </a:r>
            <a:endParaRPr lang="ru-RU" sz="3200" dirty="0" smtClean="0">
              <a:latin typeface="Bookman Old Style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81" y="33398"/>
            <a:ext cx="1936929" cy="16674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2321" y="2996952"/>
            <a:ext cx="1245096" cy="184963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404665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Famous People</a:t>
            </a: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11560" y="4835786"/>
            <a:ext cx="69127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0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Georgy</a:t>
            </a:r>
            <a:r>
              <a:rPr lang="en-US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Konstantinovitch</a:t>
            </a:r>
            <a:r>
              <a:rPr lang="en-US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Zhukov </a:t>
            </a:r>
            <a:endParaRPr lang="ru-RU" sz="40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254372" y="2482450"/>
            <a:ext cx="424847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This marshal was four times awarded with the title “The Hero of the Soviet Union”.</a:t>
            </a:r>
            <a:endParaRPr lang="ru-RU" sz="2800" kern="10" dirty="0" smtClean="0">
              <a:ln w="19050">
                <a:solidFill>
                  <a:srgbClr val="000000"/>
                </a:solidFill>
                <a:round/>
                <a:headEnd/>
                <a:tailEnd/>
              </a:ln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24" name="Рисунок 23" descr="32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4317" y="1268761"/>
            <a:ext cx="3246190" cy="20162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9774" y="435148"/>
            <a:ext cx="1182907" cy="17073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404664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Famous People</a:t>
            </a: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331640" y="4943508"/>
            <a:ext cx="61206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Isaac Newton</a:t>
            </a:r>
            <a:endParaRPr lang="ru-RU" sz="54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93896" y="2122347"/>
            <a:ext cx="577529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He is an English mathematician, mechanic, astronomer, physicist and the author of the gravitation.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4" name="Рисунок 23" descr="32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923928" y="4077072"/>
            <a:ext cx="1512168" cy="23373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2124" y="1268761"/>
            <a:ext cx="3014319" cy="18722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261088"/>
            <a:ext cx="1008112" cy="172241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404664"/>
            <a:ext cx="666938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Famous People</a:t>
            </a:r>
          </a:p>
          <a:p>
            <a:pPr algn="ctr"/>
            <a:endParaRPr lang="ru-RU" sz="36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68748" y="5311494"/>
            <a:ext cx="503798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Charles </a:t>
            </a:r>
            <a:r>
              <a:rPr lang="en-US" sz="40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Darvin</a:t>
            </a:r>
            <a:endParaRPr lang="ru-RU" sz="40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Рисунок 23" descr="32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4372" y="1203523"/>
            <a:ext cx="61898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Bookman Old Style" pitchFamily="18" charset="0"/>
                <a:cs typeface="Times New Roman" pitchFamily="18" charset="0"/>
              </a:rPr>
              <a:t>He was an English naturalist and geologist. He collected insects and minerals. He sailed to South America to make maps. </a:t>
            </a:r>
            <a:r>
              <a:rPr lang="en-US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He had his famous expedition on board the Beagle.</a:t>
            </a:r>
            <a:r>
              <a:rPr lang="en-US" sz="2400" dirty="0" smtClean="0">
                <a:solidFill>
                  <a:srgbClr val="034D0F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His 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name is associated with the revolution in natural science.</a:t>
            </a:r>
            <a:endParaRPr lang="ru-RU" sz="2400" dirty="0" smtClean="0">
              <a:solidFill>
                <a:srgbClr val="034D0F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5459" y="3649215"/>
            <a:ext cx="2436177" cy="16622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2527" y="1575479"/>
            <a:ext cx="1077268" cy="164469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404664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Famous People</a:t>
            </a: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115616" y="4784061"/>
            <a:ext cx="64807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Isaak</a:t>
            </a:r>
            <a:r>
              <a:rPr lang="en-US" sz="5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Levitan</a:t>
            </a:r>
            <a:endParaRPr lang="ru-RU" sz="54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251520" y="2409697"/>
            <a:ext cx="569868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A. Chekhov called him “The best landscape painter of Russia”.</a:t>
            </a: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4" name="Рисунок 23" descr="32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3994" y="1268761"/>
            <a:ext cx="2782450" cy="17281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99273"/>
            <a:ext cx="1121723" cy="190664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404664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Famous People</a:t>
            </a: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71707" y="4665611"/>
            <a:ext cx="64087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 Alexander Fleming</a:t>
            </a:r>
            <a:endParaRPr lang="ru-RU" sz="40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223974" y="2159893"/>
            <a:ext cx="578818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This famous British Bacteriologist occasionally discovered penicillin in 1928.  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4" name="Рисунок 23" descr="32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3994" y="1268761"/>
            <a:ext cx="2782450" cy="17281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9385" y="314670"/>
            <a:ext cx="1115802" cy="162341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12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4330" y="5949280"/>
            <a:ext cx="770053" cy="668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40" y="404664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Literature</a:t>
            </a:r>
          </a:p>
          <a:p>
            <a:pPr algn="ctr"/>
            <a:endParaRPr lang="ru-RU" sz="36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3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5204"/>
            <a:ext cx="1512168" cy="2337310"/>
          </a:xfrm>
          <a:prstGeom prst="rect">
            <a:avLst/>
          </a:prstGeom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619672" y="5025950"/>
            <a:ext cx="61926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smtClean="0">
                <a:solidFill>
                  <a:srgbClr val="C00000"/>
                </a:solidFill>
                <a:latin typeface="Georgia" pitchFamily="18" charset="0"/>
              </a:rPr>
              <a:t>Hamlet</a:t>
            </a:r>
            <a:endParaRPr lang="ru-RU" sz="5400" i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555776" y="1628800"/>
            <a:ext cx="6264696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 smtClean="0"/>
              <a:t>Who from literary heroes this monologue belongs to?</a:t>
            </a:r>
          </a:p>
          <a:p>
            <a:pPr>
              <a:spcBef>
                <a:spcPct val="20000"/>
              </a:spcBef>
            </a:pPr>
            <a:r>
              <a:rPr lang="en-US" sz="3200" dirty="0" smtClean="0">
                <a:latin typeface="Georgia" pitchFamily="18" charset="0"/>
              </a:rPr>
              <a:t>“To be, or not to be,</a:t>
            </a:r>
          </a:p>
          <a:p>
            <a:pPr>
              <a:spcBef>
                <a:spcPct val="20000"/>
              </a:spcBef>
            </a:pPr>
            <a:r>
              <a:rPr lang="en-US" sz="3200" dirty="0" smtClean="0">
                <a:latin typeface="Georgia" pitchFamily="18" charset="0"/>
              </a:rPr>
              <a:t>That is the question … ”</a:t>
            </a:r>
            <a:endParaRPr lang="ru-RU" sz="3200" dirty="0" smtClean="0">
              <a:latin typeface="Georg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13417"/>
            <a:ext cx="1771650" cy="27527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12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4330" y="5949280"/>
            <a:ext cx="770053" cy="668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40" y="214290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Literature</a:t>
            </a: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3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5204"/>
            <a:ext cx="1512168" cy="2337310"/>
          </a:xfrm>
          <a:prstGeom prst="rect">
            <a:avLst/>
          </a:prstGeom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691680" y="4897820"/>
            <a:ext cx="50405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smtClean="0">
                <a:solidFill>
                  <a:srgbClr val="C00000"/>
                </a:solidFill>
              </a:rPr>
              <a:t>A. P. Chekhov</a:t>
            </a:r>
            <a:endParaRPr lang="ru-RU" sz="5400" i="1" dirty="0" smtClean="0">
              <a:solidFill>
                <a:srgbClr val="C00000"/>
              </a:solidFill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411760" y="1628800"/>
            <a:ext cx="640871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dirty="0" smtClean="0"/>
              <a:t>He was born in 1860 and died in 1904. He wanted to become a doctor. He wrote a lot of stories and plays. He got a reputation of a gifted short-story writer and dramatist</a:t>
            </a:r>
            <a:r>
              <a:rPr lang="ru-RU" sz="2800" dirty="0" smtClean="0"/>
              <a:t>.</a:t>
            </a:r>
            <a:r>
              <a:rPr lang="en-US" sz="2800" dirty="0" smtClean="0"/>
              <a:t> </a:t>
            </a:r>
            <a:endParaRPr lang="ru-RU" sz="2800" dirty="0" smtClean="0">
              <a:latin typeface="Georgia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13417"/>
            <a:ext cx="1771650" cy="27527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997969" y="1700734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10</a:t>
            </a:r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933007" y="1700734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20</a:t>
            </a:r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869632" y="1700734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30</a:t>
            </a:r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806257" y="1700734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40</a:t>
            </a:r>
          </a:p>
        </p:txBody>
      </p:sp>
      <p:sp>
        <p:nvSpPr>
          <p:cNvPr id="3124" name="AutoShape 5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741294" y="1700734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50</a:t>
            </a:r>
          </a:p>
        </p:txBody>
      </p:sp>
      <p:sp>
        <p:nvSpPr>
          <p:cNvPr id="3125" name="AutoShape 5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997969" y="2564830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10</a:t>
            </a:r>
          </a:p>
        </p:txBody>
      </p:sp>
      <p:sp>
        <p:nvSpPr>
          <p:cNvPr id="3126" name="AutoShape 54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4933007" y="256483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20</a:t>
            </a:r>
          </a:p>
        </p:txBody>
      </p:sp>
      <p:sp>
        <p:nvSpPr>
          <p:cNvPr id="3127" name="AutoShape 5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869632" y="256483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30</a:t>
            </a:r>
          </a:p>
        </p:txBody>
      </p:sp>
      <p:sp>
        <p:nvSpPr>
          <p:cNvPr id="3128" name="AutoShape 56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806257" y="256483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40</a:t>
            </a:r>
          </a:p>
        </p:txBody>
      </p:sp>
      <p:sp>
        <p:nvSpPr>
          <p:cNvPr id="3129" name="AutoShape 57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741294" y="2564830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50</a:t>
            </a:r>
          </a:p>
        </p:txBody>
      </p:sp>
      <p:sp>
        <p:nvSpPr>
          <p:cNvPr id="3130" name="AutoShape 58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3997969" y="3428926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696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10</a:t>
            </a:r>
          </a:p>
        </p:txBody>
      </p:sp>
      <p:sp>
        <p:nvSpPr>
          <p:cNvPr id="3131" name="AutoShape 5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4933007" y="3428926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696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20</a:t>
            </a:r>
          </a:p>
        </p:txBody>
      </p:sp>
      <p:sp>
        <p:nvSpPr>
          <p:cNvPr id="3132" name="AutoShape 60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5869632" y="3428926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696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30</a:t>
            </a:r>
          </a:p>
        </p:txBody>
      </p:sp>
      <p:sp>
        <p:nvSpPr>
          <p:cNvPr id="3133" name="AutoShape 61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6806257" y="3428926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696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40</a:t>
            </a:r>
          </a:p>
        </p:txBody>
      </p:sp>
      <p:sp>
        <p:nvSpPr>
          <p:cNvPr id="3134" name="AutoShape 62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7741294" y="3428926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696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50</a:t>
            </a:r>
          </a:p>
        </p:txBody>
      </p:sp>
      <p:sp>
        <p:nvSpPr>
          <p:cNvPr id="3135" name="AutoShape 63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3997969" y="4293022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D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10</a:t>
            </a:r>
          </a:p>
        </p:txBody>
      </p:sp>
      <p:sp>
        <p:nvSpPr>
          <p:cNvPr id="3136" name="AutoShape 64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4933007" y="429302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D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20</a:t>
            </a:r>
          </a:p>
        </p:txBody>
      </p:sp>
      <p:sp>
        <p:nvSpPr>
          <p:cNvPr id="3137" name="AutoShape 65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5869632" y="429302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D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30</a:t>
            </a:r>
          </a:p>
        </p:txBody>
      </p:sp>
      <p:sp>
        <p:nvSpPr>
          <p:cNvPr id="3138" name="AutoShape 66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6877694" y="4293022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D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40</a:t>
            </a:r>
          </a:p>
        </p:txBody>
      </p:sp>
      <p:sp>
        <p:nvSpPr>
          <p:cNvPr id="3139" name="AutoShape 67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7741294" y="4293022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D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50</a:t>
            </a:r>
          </a:p>
        </p:txBody>
      </p:sp>
      <p:sp>
        <p:nvSpPr>
          <p:cNvPr id="3140" name="AutoShape 68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3997969" y="515711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10</a:t>
            </a:r>
          </a:p>
        </p:txBody>
      </p:sp>
      <p:sp>
        <p:nvSpPr>
          <p:cNvPr id="3142" name="AutoShape 70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4933007" y="5157118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20</a:t>
            </a:r>
          </a:p>
        </p:txBody>
      </p:sp>
      <p:sp>
        <p:nvSpPr>
          <p:cNvPr id="3143" name="AutoShape 71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5941069" y="515711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30</a:t>
            </a:r>
          </a:p>
        </p:txBody>
      </p:sp>
      <p:sp>
        <p:nvSpPr>
          <p:cNvPr id="3144" name="AutoShape 72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6877694" y="515711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40</a:t>
            </a:r>
          </a:p>
        </p:txBody>
      </p:sp>
      <p:sp>
        <p:nvSpPr>
          <p:cNvPr id="3145" name="AutoShape 73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7741294" y="515711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50</a:t>
            </a:r>
          </a:p>
        </p:txBody>
      </p:sp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468312" y="1700734"/>
            <a:ext cx="2879551" cy="656696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endParaRPr lang="en-US" sz="2400" dirty="0" smtClean="0">
              <a:solidFill>
                <a:srgbClr val="1F0B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History</a:t>
            </a:r>
          </a:p>
          <a:p>
            <a:pPr algn="ctr"/>
            <a:endParaRPr lang="ru-RU" sz="2400" b="1" cap="all" dirty="0">
              <a:latin typeface="Georgia" pitchFamily="18" charset="0"/>
            </a:endParaRPr>
          </a:p>
        </p:txBody>
      </p:sp>
      <p:sp>
        <p:nvSpPr>
          <p:cNvPr id="3" name="AutoShape 68"/>
          <p:cNvSpPr>
            <a:spLocks noChangeArrowheads="1"/>
          </p:cNvSpPr>
          <p:nvPr/>
        </p:nvSpPr>
        <p:spPr bwMode="auto">
          <a:xfrm>
            <a:off x="468312" y="5157118"/>
            <a:ext cx="2879551" cy="700774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endParaRPr lang="en-US" sz="2400" dirty="0" smtClean="0">
              <a:ln w="11430"/>
              <a:solidFill>
                <a:srgbClr val="1F0BB5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r>
              <a:rPr lang="en-US" sz="2400" b="1" cap="all" dirty="0" smtClean="0">
                <a:ln w="11430"/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Science</a:t>
            </a:r>
            <a:endParaRPr lang="ru-RU" sz="2400" b="1" cap="all" dirty="0">
              <a:latin typeface="Georgia" pitchFamily="18" charset="0"/>
            </a:endParaRPr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468312" y="4293023"/>
            <a:ext cx="2889242" cy="636175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marL="717550" indent="-544513" algn="ctr">
              <a:tabLst>
                <a:tab pos="1249363" algn="l"/>
              </a:tabLst>
              <a:defRPr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Literature</a:t>
            </a:r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468312" y="2564830"/>
            <a:ext cx="2879551" cy="721294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rgbClr val="FAFBF7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marL="450850" indent="-184150" algn="ctr">
              <a:tabLst>
                <a:tab pos="1249363" algn="l"/>
              </a:tabLst>
              <a:defRPr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Geography</a:t>
            </a:r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468312" y="3428927"/>
            <a:ext cx="2879551" cy="643016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endParaRPr lang="en-US" sz="2400" dirty="0" smtClean="0">
              <a:solidFill>
                <a:srgbClr val="1F0B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Famous People</a:t>
            </a:r>
          </a:p>
          <a:p>
            <a:pPr algn="ctr"/>
            <a:endParaRPr lang="ru-RU" sz="2400" b="1" cap="all" dirty="0">
              <a:latin typeface="Georgia" pitchFamily="18" charset="0"/>
            </a:endParaRPr>
          </a:p>
        </p:txBody>
      </p:sp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9" cstate="screen"/>
          <a:srcRect/>
          <a:stretch>
            <a:fillRect/>
          </a:stretch>
        </p:blipFill>
        <p:spPr>
          <a:xfrm>
            <a:off x="7308304" y="6237312"/>
            <a:ext cx="1152128" cy="300800"/>
          </a:xfrm>
          <a:prstGeom prst="rect">
            <a:avLst/>
          </a:prstGeom>
        </p:spPr>
      </p:pic>
      <p:pic>
        <p:nvPicPr>
          <p:cNvPr id="2052" name="Picture 4" descr="C:\Users\Администратор\Desktop\Разработки к Декаднику\1451001527_stan-umnee-icon.png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7098550" y="15138"/>
            <a:ext cx="1361882" cy="1361882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54448"/>
            <a:ext cx="1426367" cy="153232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12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4330" y="5949280"/>
            <a:ext cx="770053" cy="668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40" y="285728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Literature</a:t>
            </a: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3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5204"/>
            <a:ext cx="1512168" cy="2337310"/>
          </a:xfrm>
          <a:prstGeom prst="rect">
            <a:avLst/>
          </a:prstGeom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691680" y="4617352"/>
            <a:ext cx="5904656" cy="128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Ernest Hemingway</a:t>
            </a:r>
          </a:p>
          <a:p>
            <a:pPr>
              <a:spcBef>
                <a:spcPct val="20000"/>
              </a:spcBef>
            </a:pP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3419872" y="1628800"/>
            <a:ext cx="5400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 smtClean="0"/>
              <a:t>Name the author of the book “The old Man and the Sea ”. </a:t>
            </a:r>
            <a:endParaRPr lang="ru-RU" sz="3200" dirty="0" smtClean="0">
              <a:latin typeface="Georgia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13417"/>
            <a:ext cx="1771650" cy="27527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12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4330" y="5949280"/>
            <a:ext cx="770053" cy="668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40" y="285728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Literature</a:t>
            </a: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3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5204"/>
            <a:ext cx="1512168" cy="2337310"/>
          </a:xfrm>
          <a:prstGeom prst="rect">
            <a:avLst/>
          </a:prstGeom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043608" y="4230558"/>
            <a:ext cx="698477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"Take care of the honor from a young age”</a:t>
            </a:r>
            <a:endParaRPr lang="ru-RU" sz="40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195736" y="1628800"/>
            <a:ext cx="6624736" cy="208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 smtClean="0"/>
              <a:t>What epigraph does  the story "Captain's daughter" by Alexander </a:t>
            </a:r>
            <a:r>
              <a:rPr lang="en-US" sz="3200" dirty="0" err="1" smtClean="0"/>
              <a:t>Sergeevich</a:t>
            </a:r>
            <a:r>
              <a:rPr lang="en-US" sz="3200" dirty="0" smtClean="0"/>
              <a:t> Pushkin begin?</a:t>
            </a:r>
            <a:endParaRPr lang="ru-RU" sz="3200" dirty="0" smtClean="0"/>
          </a:p>
          <a:p>
            <a:pPr>
              <a:spcBef>
                <a:spcPct val="20000"/>
              </a:spcBef>
            </a:pPr>
            <a:endParaRPr lang="ru-RU" sz="2800" dirty="0" smtClean="0">
              <a:latin typeface="Georgia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13417"/>
            <a:ext cx="1771650" cy="27527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12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4330" y="5949280"/>
            <a:ext cx="770053" cy="668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40" y="285728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Literature</a:t>
            </a: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3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5204"/>
            <a:ext cx="1512168" cy="2337310"/>
          </a:xfrm>
          <a:prstGeom prst="rect">
            <a:avLst/>
          </a:prstGeom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619672" y="4782194"/>
            <a:ext cx="61926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On Libraries</a:t>
            </a:r>
            <a:endParaRPr lang="ru-RU" sz="54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339752" y="1628800"/>
            <a:ext cx="6480720" cy="2332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dirty="0" smtClean="0"/>
              <a:t>On what buildings in ancient Greece there were the inscriptions (</a:t>
            </a:r>
            <a:r>
              <a:rPr lang="ru-RU" sz="2800" dirty="0" smtClean="0"/>
              <a:t>надписи</a:t>
            </a:r>
            <a:r>
              <a:rPr lang="en-US" sz="2800" dirty="0" smtClean="0"/>
              <a:t>): "Here live the dead</a:t>
            </a:r>
            <a:r>
              <a:rPr lang="ru-RU" sz="2800" dirty="0" smtClean="0"/>
              <a:t> (мертвые)</a:t>
            </a:r>
            <a:r>
              <a:rPr lang="en-US" sz="2800" dirty="0" smtClean="0"/>
              <a:t> and speak the dumb</a:t>
            </a:r>
            <a:r>
              <a:rPr lang="ru-RU" sz="2800" dirty="0" smtClean="0"/>
              <a:t>(немые)</a:t>
            </a:r>
            <a:r>
              <a:rPr lang="en-US" sz="2800" dirty="0" smtClean="0"/>
              <a:t>"?</a:t>
            </a:r>
            <a:endParaRPr lang="ru-RU" sz="2800" dirty="0" smtClean="0"/>
          </a:p>
          <a:p>
            <a:pPr>
              <a:spcBef>
                <a:spcPct val="20000"/>
              </a:spcBef>
            </a:pPr>
            <a:endParaRPr lang="ru-RU" sz="2800" dirty="0" smtClean="0">
              <a:latin typeface="Georgia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13417"/>
            <a:ext cx="1771650" cy="27527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85852" y="21429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rgbClr val="9249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Science</a:t>
            </a: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851920" y="4077072"/>
            <a:ext cx="1512000" cy="2333508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763688" y="4114159"/>
            <a:ext cx="5832648" cy="158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Galileo </a:t>
            </a:r>
            <a:r>
              <a:rPr lang="en-US" sz="44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Galilei</a:t>
            </a:r>
            <a:r>
              <a:rPr lang="en-US" sz="4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</a:p>
          <a:p>
            <a:pPr algn="ctr">
              <a:spcBef>
                <a:spcPct val="20000"/>
              </a:spcBef>
            </a:pPr>
            <a:r>
              <a:rPr lang="en-US" sz="4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(1564 - 1642) in 1592</a:t>
            </a:r>
            <a:endParaRPr lang="ru-RU" sz="44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341116" y="2187521"/>
            <a:ext cx="480694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 smtClean="0">
                <a:latin typeface="Georgia" pitchFamily="18" charset="0"/>
              </a:rPr>
              <a:t>The first man who invented a thermometer was:</a:t>
            </a:r>
            <a:endParaRPr lang="ru-RU" sz="3200" dirty="0" smtClean="0"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47602" y="1432981"/>
            <a:ext cx="3095198" cy="21400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5273" y="241968"/>
            <a:ext cx="1047375" cy="172503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31640" y="28572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rgbClr val="9249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Science</a:t>
            </a: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851920" y="4077072"/>
            <a:ext cx="1512000" cy="2333508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331640" y="4782161"/>
            <a:ext cx="61206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Urania</a:t>
            </a:r>
            <a:endParaRPr lang="ru-RU" sz="54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323528" y="2219816"/>
            <a:ext cx="532859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 smtClean="0"/>
              <a:t>What is called the seventh from the Sun Planet</a:t>
            </a:r>
            <a:r>
              <a:rPr lang="ru-RU" sz="3200" dirty="0" smtClean="0"/>
              <a:t>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4331" y="1292778"/>
            <a:ext cx="3015977" cy="20135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4470" y="302698"/>
            <a:ext cx="1139298" cy="199685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31640" y="21429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Science </a:t>
            </a: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000" cy="2333508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187624" y="4850836"/>
            <a:ext cx="63367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000" i="1" dirty="0" smtClean="0">
                <a:solidFill>
                  <a:srgbClr val="C00000"/>
                </a:solidFill>
                <a:latin typeface="Georgia" pitchFamily="18" charset="0"/>
              </a:rPr>
              <a:t>Copper and Tin (Cu + </a:t>
            </a:r>
            <a:r>
              <a:rPr lang="en-US" sz="4000" i="1" dirty="0" err="1" smtClean="0">
                <a:solidFill>
                  <a:srgbClr val="C00000"/>
                </a:solidFill>
                <a:latin typeface="Georgia" pitchFamily="18" charset="0"/>
              </a:rPr>
              <a:t>Sn</a:t>
            </a:r>
            <a:r>
              <a:rPr lang="en-US" sz="4000" i="1" dirty="0" smtClean="0">
                <a:solidFill>
                  <a:srgbClr val="C00000"/>
                </a:solidFill>
                <a:latin typeface="Georgia" pitchFamily="18" charset="0"/>
              </a:rPr>
              <a:t>)</a:t>
            </a:r>
            <a:endParaRPr lang="ru-RU" sz="4000" i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395536" y="2489861"/>
            <a:ext cx="48245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dirty="0" smtClean="0">
                <a:latin typeface="Georgia" pitchFamily="18" charset="0"/>
              </a:rPr>
              <a:t>Bronze is composed of:</a:t>
            </a:r>
            <a:endParaRPr lang="ru-RU" sz="3600" dirty="0" smtClean="0"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084" y="1338504"/>
            <a:ext cx="2768716" cy="18484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295502"/>
            <a:ext cx="1368152" cy="209621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57290" y="142852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rgbClr val="9249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Science</a:t>
            </a: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000" cy="2333508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115616" y="4709755"/>
            <a:ext cx="66967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ginseng</a:t>
            </a:r>
            <a:endParaRPr lang="ru-RU" sz="54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341417" y="2178961"/>
            <a:ext cx="547734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 smtClean="0">
                <a:latin typeface="Georgia" pitchFamily="18" charset="0"/>
              </a:rPr>
              <a:t>The name of what plant in translation from Chinese is called "man-root”</a:t>
            </a:r>
            <a:r>
              <a:rPr lang="ru-RU" sz="3200" dirty="0" smtClean="0">
                <a:latin typeface="Georgia" pitchFamily="18" charset="0"/>
              </a:rPr>
              <a:t> (человек-корень)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8767" y="1421867"/>
            <a:ext cx="3006355" cy="20071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290" y="142852"/>
            <a:ext cx="1206246" cy="205416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31640" y="21429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rgbClr val="9249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Science</a:t>
            </a: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816000" y="3984407"/>
            <a:ext cx="1512000" cy="2333508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331640" y="4782161"/>
            <a:ext cx="61206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Wood</a:t>
            </a:r>
            <a:endParaRPr lang="ru-RU" sz="54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323528" y="2513235"/>
            <a:ext cx="4680520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dirty="0" smtClean="0"/>
              <a:t>Turpentine </a:t>
            </a:r>
            <a:r>
              <a:rPr lang="ru-RU" sz="2800" dirty="0" smtClean="0"/>
              <a:t>(скипидар) is </a:t>
            </a:r>
            <a:r>
              <a:rPr lang="ru-RU" sz="2800" dirty="0" err="1" smtClean="0"/>
              <a:t>a</a:t>
            </a:r>
            <a:r>
              <a:rPr lang="ru-RU" sz="2800" dirty="0" smtClean="0"/>
              <a:t> product </a:t>
            </a:r>
            <a:r>
              <a:rPr lang="ru-RU" sz="2800" dirty="0" err="1" smtClean="0"/>
              <a:t>of</a:t>
            </a:r>
            <a:r>
              <a:rPr lang="ru-RU" sz="2800" dirty="0" smtClean="0"/>
              <a:t> </a:t>
            </a:r>
            <a:r>
              <a:rPr lang="ru-RU" sz="2800" dirty="0" err="1" smtClean="0"/>
              <a:t>recycling</a:t>
            </a:r>
            <a:r>
              <a:rPr lang="ru-RU" sz="2800" dirty="0" smtClean="0"/>
              <a:t> …</a:t>
            </a:r>
          </a:p>
          <a:p>
            <a:pPr>
              <a:spcBef>
                <a:spcPct val="20000"/>
              </a:spcBef>
            </a:pPr>
            <a:endParaRPr lang="ru-RU" sz="2800" dirty="0" smtClean="0"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3938" y="1533629"/>
            <a:ext cx="2983777" cy="19920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152" y="91984"/>
            <a:ext cx="1253659" cy="190036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31640" y="21429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rgbClr val="924900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Science</a:t>
            </a: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851920" y="4077072"/>
            <a:ext cx="1512000" cy="2333508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835696" y="4707328"/>
            <a:ext cx="5544616" cy="170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Joule</a:t>
            </a:r>
            <a:endParaRPr lang="ru-RU" sz="40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20000"/>
              </a:spcBef>
            </a:pPr>
            <a:endParaRPr lang="ru-RU" sz="5400" i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323528" y="2062102"/>
            <a:ext cx="5040392" cy="24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dirty="0" smtClean="0"/>
              <a:t>What is the unit</a:t>
            </a:r>
            <a:r>
              <a:rPr lang="ru-RU" sz="3600" dirty="0" smtClean="0"/>
              <a:t> (единица измерения)</a:t>
            </a:r>
            <a:r>
              <a:rPr lang="en-US" sz="3600" dirty="0" smtClean="0"/>
              <a:t> of energy called</a:t>
            </a:r>
            <a:r>
              <a:rPr lang="ru-RU" sz="3600" dirty="0" smtClean="0"/>
              <a:t>?</a:t>
            </a:r>
          </a:p>
          <a:p>
            <a:pPr>
              <a:spcBef>
                <a:spcPct val="20000"/>
              </a:spcBef>
            </a:pPr>
            <a:endParaRPr lang="ru-RU" sz="3600" dirty="0" smtClean="0"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4822" y="1683837"/>
            <a:ext cx="3295650" cy="22002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6531" y="214290"/>
            <a:ext cx="1068135" cy="182797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30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851920" y="4071942"/>
            <a:ext cx="1512168" cy="23424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0232" y="214290"/>
            <a:ext cx="49292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History</a:t>
            </a:r>
            <a:endParaRPr lang="ru-RU" sz="5400" b="1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12360" y="332656"/>
            <a:ext cx="100811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5400" b="1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29330"/>
            <a:ext cx="770731" cy="6911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3326" y="2346593"/>
            <a:ext cx="45040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 smtClean="0">
                <a:latin typeface="Georgia" pitchFamily="18" charset="0"/>
              </a:rPr>
              <a:t>The famous ice battle took place on this lake. What lake was it?</a:t>
            </a:r>
            <a:endParaRPr lang="ru-RU" sz="3200" dirty="0" smtClean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1484" y="4679695"/>
            <a:ext cx="33730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400" i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The </a:t>
            </a:r>
            <a:r>
              <a:rPr lang="en-US" sz="4400" i="1" dirty="0" err="1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Chudskoe</a:t>
            </a:r>
            <a:endParaRPr lang="ru-RU" sz="4400" i="1" dirty="0" smtClean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6453" y="1567805"/>
            <a:ext cx="2644018" cy="19830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976" y="455886"/>
            <a:ext cx="10287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30801" y="4861005"/>
            <a:ext cx="84969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400" i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The World War II</a:t>
            </a:r>
            <a:endParaRPr lang="ru-RU" sz="4400" i="1" dirty="0" smtClean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30801" y="1959816"/>
            <a:ext cx="514980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 smtClean="0">
                <a:latin typeface="Georgia" pitchFamily="18" charset="0"/>
              </a:rPr>
              <a:t>On the 1</a:t>
            </a:r>
            <a:r>
              <a:rPr lang="en-US" sz="3200" baseline="30000" dirty="0" smtClean="0">
                <a:latin typeface="Georgia" pitchFamily="18" charset="0"/>
              </a:rPr>
              <a:t>st</a:t>
            </a:r>
            <a:r>
              <a:rPr lang="en-US" sz="3200" dirty="0" smtClean="0">
                <a:latin typeface="Georgia" pitchFamily="18" charset="0"/>
              </a:rPr>
              <a:t> of September in 1939 a new school year began in the Soviet Union. What began in Europe</a:t>
            </a:r>
            <a:r>
              <a:rPr lang="ru-RU" sz="3200" dirty="0" smtClean="0">
                <a:latin typeface="Georgia" pitchFamily="18" charset="0"/>
              </a:rPr>
              <a:t> </a:t>
            </a:r>
            <a:r>
              <a:rPr lang="en-US" sz="3200" dirty="0" smtClean="0">
                <a:latin typeface="Georgia" pitchFamily="18" charset="0"/>
              </a:rPr>
              <a:t>on this day?</a:t>
            </a:r>
            <a:endParaRPr lang="ru-RU" sz="3200" dirty="0" smtClean="0"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71604" y="214290"/>
            <a:ext cx="624075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History</a:t>
            </a:r>
            <a:endParaRPr lang="ru-RU" sz="5400" b="1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4834" y="1567805"/>
            <a:ext cx="2865637" cy="21492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904" y="214290"/>
            <a:ext cx="1028700" cy="16002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23528" y="4999065"/>
            <a:ext cx="84969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Ivan III </a:t>
            </a:r>
            <a:endParaRPr lang="ru-RU" sz="5400" i="1" dirty="0" smtClean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24490" y="2178431"/>
            <a:ext cx="5149806" cy="2332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dirty="0" smtClean="0"/>
              <a:t>Under what ruler in Russia the coat of arms</a:t>
            </a:r>
            <a:r>
              <a:rPr lang="ru-RU" sz="2800" dirty="0" smtClean="0"/>
              <a:t> (герб)</a:t>
            </a:r>
            <a:r>
              <a:rPr lang="en-US" sz="2800" dirty="0" smtClean="0"/>
              <a:t> with a two-headed eagle have officially appeared?</a:t>
            </a:r>
            <a:endParaRPr lang="en-US" sz="2800" dirty="0" smtClean="0">
              <a:latin typeface="Bookman Old Style" pitchFamily="18" charset="0"/>
            </a:endParaRPr>
          </a:p>
          <a:p>
            <a:pPr>
              <a:spcBef>
                <a:spcPct val="20000"/>
              </a:spcBef>
            </a:pPr>
            <a:endParaRPr lang="ru-RU" sz="2800" dirty="0" smtClean="0"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1640" y="142853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History</a:t>
            </a:r>
            <a:endParaRPr lang="ru-RU" sz="5400" b="1" spc="50" dirty="0" smtClean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rgbClr val="2A65AC"/>
                  </a:gs>
                  <a:gs pos="100000">
                    <a:schemeClr val="tx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8824" y="1567805"/>
            <a:ext cx="2961648" cy="22212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57498"/>
            <a:ext cx="1028700" cy="16002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23528" y="4625841"/>
            <a:ext cx="78702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paper and porcelain were invented in China </a:t>
            </a:r>
            <a:endParaRPr lang="ru-RU" sz="4000" i="1" dirty="0" smtClean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46301" y="1983260"/>
            <a:ext cx="4824536" cy="307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200" dirty="0" smtClean="0"/>
              <a:t>In which country for the first time began to drink tea from porcelain (</a:t>
            </a:r>
            <a:r>
              <a:rPr lang="ru-RU" sz="3200" dirty="0" smtClean="0"/>
              <a:t>фарфор</a:t>
            </a:r>
            <a:r>
              <a:rPr lang="en-US" sz="3200" dirty="0" smtClean="0"/>
              <a:t>) cups and write on paper? </a:t>
            </a:r>
          </a:p>
          <a:p>
            <a:pPr>
              <a:spcBef>
                <a:spcPct val="20000"/>
              </a:spcBef>
            </a:pPr>
            <a:endParaRPr lang="ru-RU" sz="2800" dirty="0" smtClean="0"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86047" y="48753"/>
            <a:ext cx="6480720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History</a:t>
            </a:r>
            <a:endParaRPr lang="ru-RU" sz="5400" b="1" spc="50" dirty="0" smtClean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sz="5400" b="1" spc="50" dirty="0">
              <a:ln w="11430"/>
              <a:gradFill>
                <a:gsLst>
                  <a:gs pos="25000">
                    <a:srgbClr val="2A65AC"/>
                  </a:gs>
                  <a:gs pos="100000">
                    <a:schemeClr val="tx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1584482"/>
            <a:ext cx="3024336" cy="226825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1697" y="78018"/>
            <a:ext cx="1028700" cy="16002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17594" y="4797152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In the library of the capital Assyria Nineveh were clay books </a:t>
            </a:r>
            <a:endParaRPr lang="ru-RU" sz="4000" i="1" dirty="0" smtClean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36948" y="2235164"/>
            <a:ext cx="514980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dirty="0" smtClean="0"/>
              <a:t>In which library were fireproof books? </a:t>
            </a:r>
          </a:p>
          <a:p>
            <a:pPr>
              <a:spcBef>
                <a:spcPct val="20000"/>
              </a:spcBef>
            </a:pPr>
            <a:endParaRPr lang="ru-RU" sz="4000" dirty="0" smtClean="0"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75656" y="-20453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History</a:t>
            </a:r>
            <a:endParaRPr lang="ru-RU" sz="5400" b="1" spc="50" dirty="0" smtClean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sz="3600" b="1" spc="50" dirty="0">
              <a:ln w="11430"/>
              <a:gradFill>
                <a:gsLst>
                  <a:gs pos="25000">
                    <a:srgbClr val="2A65AC"/>
                  </a:gs>
                  <a:gs pos="100000">
                    <a:schemeClr val="tx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2866" y="1567805"/>
            <a:ext cx="2577605" cy="226581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271" y="385022"/>
            <a:ext cx="1028700" cy="16002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4046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Geography</a:t>
            </a:r>
            <a:endParaRPr lang="ru-RU" sz="36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87809" y="5025950"/>
            <a:ext cx="658844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 Cook</a:t>
            </a:r>
            <a:endParaRPr lang="ru-RU" sz="54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358423" y="1911587"/>
            <a:ext cx="596349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dirty="0" smtClean="0">
                <a:latin typeface="Bookman Old Style" pitchFamily="18" charset="0"/>
              </a:rPr>
              <a:t>He is an explorer, navigator, discoverer, who made three round-the-world trips, a cartographer. Thanks to his discoveries, accurate maps were drawn up, which seamen used until the middle of the XIX century</a:t>
            </a:r>
            <a:r>
              <a:rPr lang="en-US" sz="2400" dirty="0" smtClean="0">
                <a:latin typeface="Georgia" pitchFamily="18" charset="0"/>
              </a:rPr>
              <a:t>. </a:t>
            </a:r>
            <a:r>
              <a:rPr lang="en-US" sz="2400" dirty="0" smtClean="0">
                <a:latin typeface="Bookman Old Style" pitchFamily="18" charset="0"/>
              </a:rPr>
              <a:t>He discovered Australia.</a:t>
            </a:r>
            <a:endParaRPr lang="ru-RU" sz="2400" dirty="0" smtClean="0">
              <a:latin typeface="Bookman Old Style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12778"/>
            <a:ext cx="1835919" cy="15804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1997" y="1398352"/>
            <a:ext cx="1228475" cy="167060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4046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Geography</a:t>
            </a:r>
            <a:endParaRPr lang="ru-RU" sz="36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123728" y="4784061"/>
            <a:ext cx="396044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Andes</a:t>
            </a:r>
            <a:endParaRPr lang="ru-RU" sz="54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93586" y="2368041"/>
            <a:ext cx="84969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800" dirty="0" smtClean="0">
                <a:latin typeface="Bookman Old Style" pitchFamily="18" charset="0"/>
              </a:rPr>
              <a:t>Mountains in South America which are mentioned in the novel “Captain Grant’s children”.</a:t>
            </a:r>
            <a:endParaRPr lang="ru-RU" sz="2800" dirty="0" smtClean="0">
              <a:latin typeface="Bookman Old Style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74"/>
            <a:ext cx="2123728" cy="18282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8887" y="3753036"/>
            <a:ext cx="1201643" cy="168207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1385</TotalTime>
  <Words>665</Words>
  <Application>Microsoft Office PowerPoint</Application>
  <PresentationFormat>Экран (4:3)</PresentationFormat>
  <Paragraphs>154</Paragraphs>
  <Slides>28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user-lab</cp:lastModifiedBy>
  <cp:revision>95</cp:revision>
  <dcterms:created xsi:type="dcterms:W3CDTF">2014-01-06T16:00:12Z</dcterms:created>
  <dcterms:modified xsi:type="dcterms:W3CDTF">2019-03-21T03:42:11Z</dcterms:modified>
</cp:coreProperties>
</file>