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6" r:id="rId2"/>
    <p:sldId id="265" r:id="rId3"/>
    <p:sldId id="256" r:id="rId4"/>
    <p:sldId id="258" r:id="rId5"/>
    <p:sldId id="278" r:id="rId6"/>
    <p:sldId id="279" r:id="rId7"/>
    <p:sldId id="280" r:id="rId8"/>
    <p:sldId id="259" r:id="rId9"/>
    <p:sldId id="269" r:id="rId10"/>
    <p:sldId id="281" r:id="rId11"/>
    <p:sldId id="282" r:id="rId12"/>
    <p:sldId id="267" r:id="rId13"/>
    <p:sldId id="268" r:id="rId14"/>
    <p:sldId id="283" r:id="rId15"/>
    <p:sldId id="262" r:id="rId16"/>
    <p:sldId id="284" r:id="rId17"/>
    <p:sldId id="270" r:id="rId18"/>
    <p:sldId id="263" r:id="rId19"/>
    <p:sldId id="264" r:id="rId20"/>
    <p:sldId id="271" r:id="rId21"/>
    <p:sldId id="274" r:id="rId22"/>
    <p:sldId id="273" r:id="rId23"/>
    <p:sldId id="27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05BAA-CC66-45FE-B030-7CCF736B1A1F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D3780-7D79-4FC5-A17C-82B7AB034C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75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D3780-7D79-4FC5-A17C-82B7AB034CC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494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D3780-7D79-4FC5-A17C-82B7AB034CC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330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41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36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162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39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7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43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25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11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41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725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93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6AC35-BAC0-45EF-AB68-69E0C5E0958C}" type="datetimeFigureOut">
              <a:rPr lang="ru-RU" smtClean="0"/>
              <a:t>13.05.2026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4880A-AA28-489D-A564-4C4DC0BF14E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3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7082" y="1387755"/>
            <a:ext cx="9144000" cy="3498009"/>
          </a:xfrm>
        </p:spPr>
        <p:txBody>
          <a:bodyPr>
            <a:noAutofit/>
          </a:bodyPr>
          <a:lstStyle/>
          <a:p>
            <a:r>
              <a:rPr lang="ru-RU" sz="9600" dirty="0" smtClean="0"/>
              <a:t>Исторический квест</a:t>
            </a:r>
          </a:p>
          <a:p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9186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7049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3 раунд: </a:t>
            </a:r>
            <a:r>
              <a:rPr lang="ru-RU" b="1" dirty="0" smtClean="0"/>
              <a:t>1)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/>
              <a:t>на защиту какого города встали от мала до велика осенью-зимой 1941 года? </a:t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МОСКВА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220"/>
          <a:stretch/>
        </p:blipFill>
        <p:spPr>
          <a:xfrm>
            <a:off x="711080" y="2001435"/>
            <a:ext cx="3709869" cy="4399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85" y="2028329"/>
            <a:ext cx="6517061" cy="43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4000" b="1" dirty="0" smtClean="0">
                <a:solidFill>
                  <a:srgbClr val="FF0000"/>
                </a:solidFill>
              </a:rPr>
              <a:t>3 раунд: </a:t>
            </a:r>
            <a:r>
              <a:rPr lang="ru-RU" sz="4000" b="1" dirty="0" smtClean="0"/>
              <a:t>2) назовите символ, по которому вы догадались </a:t>
            </a:r>
            <a:r>
              <a:rPr lang="ru-RU" sz="4000" b="1" dirty="0" smtClean="0">
                <a:solidFill>
                  <a:srgbClr val="FF0000"/>
                </a:solidFill>
              </a:rPr>
              <a:t>(одно </a:t>
            </a:r>
            <a:r>
              <a:rPr lang="ru-RU" sz="4000" b="1" dirty="0" smtClean="0">
                <a:solidFill>
                  <a:srgbClr val="FF0000"/>
                </a:solidFill>
              </a:rPr>
              <a:t>слово, словосочетание)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220"/>
          <a:stretch/>
        </p:blipFill>
        <p:spPr>
          <a:xfrm>
            <a:off x="818657" y="1884894"/>
            <a:ext cx="3656952" cy="433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86" y="1884894"/>
            <a:ext cx="6517061" cy="43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4000" b="1" dirty="0" smtClean="0">
                <a:solidFill>
                  <a:srgbClr val="FF0000"/>
                </a:solidFill>
              </a:rPr>
              <a:t>3 раунд: </a:t>
            </a:r>
            <a:r>
              <a:rPr lang="ru-RU" sz="4000" b="1" dirty="0" smtClean="0"/>
              <a:t>2) назовите символ, по которому вы </a:t>
            </a:r>
            <a:r>
              <a:rPr lang="ru-RU" sz="4000" b="1" dirty="0" smtClean="0"/>
              <a:t>догадались: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Красная площадь, Кремль, Спасская башня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220"/>
          <a:stretch/>
        </p:blipFill>
        <p:spPr>
          <a:xfrm>
            <a:off x="818657" y="1884894"/>
            <a:ext cx="3656952" cy="433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86" y="1884894"/>
            <a:ext cx="6517061" cy="43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3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3 раунд: </a:t>
            </a:r>
            <a:r>
              <a:rPr lang="ru-RU" b="1" dirty="0" smtClean="0"/>
              <a:t>3) почему было важно отстоять этот </a:t>
            </a:r>
            <a:r>
              <a:rPr lang="ru-RU" b="1" dirty="0"/>
              <a:t>город </a:t>
            </a:r>
            <a:r>
              <a:rPr lang="ru-RU" b="1" dirty="0" smtClean="0"/>
              <a:t>и не сдать его врагу? </a:t>
            </a:r>
            <a:r>
              <a:rPr lang="ru-RU" b="1" dirty="0" smtClean="0">
                <a:solidFill>
                  <a:srgbClr val="FF0000"/>
                </a:solidFill>
              </a:rPr>
              <a:t>(одно предложение)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220"/>
          <a:stretch/>
        </p:blipFill>
        <p:spPr>
          <a:xfrm>
            <a:off x="746939" y="2046259"/>
            <a:ext cx="3656952" cy="433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86" y="2019365"/>
            <a:ext cx="6517061" cy="43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90835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3 раунд: </a:t>
            </a:r>
            <a:r>
              <a:rPr lang="ru-RU" b="1" dirty="0" smtClean="0"/>
              <a:t>3) почему было важно отстоять этот </a:t>
            </a:r>
            <a:r>
              <a:rPr lang="ru-RU" b="1" dirty="0"/>
              <a:t>город </a:t>
            </a:r>
            <a:r>
              <a:rPr lang="ru-RU" b="1" dirty="0" smtClean="0"/>
              <a:t>и не сдать его врагу?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Москва – столица (сердце) государства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220"/>
          <a:stretch/>
        </p:blipFill>
        <p:spPr>
          <a:xfrm>
            <a:off x="746939" y="2046259"/>
            <a:ext cx="3656952" cy="433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86" y="2019365"/>
            <a:ext cx="6517061" cy="43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160338"/>
            <a:ext cx="11064113" cy="114094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4 раунд: </a:t>
            </a:r>
            <a:r>
              <a:rPr lang="ru-RU" b="1" dirty="0" smtClean="0"/>
              <a:t>Ленинград – Санкт-Петербург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2048" y="1161288"/>
            <a:ext cx="4599432" cy="533095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000" dirty="0" smtClean="0"/>
              <a:t>1) Блокада </a:t>
            </a:r>
            <a:r>
              <a:rPr lang="ru-RU" sz="4000" dirty="0"/>
              <a:t>Ленинграда длилась около 900 дней. </a:t>
            </a:r>
            <a:endParaRPr lang="ru-RU" sz="4000" dirty="0" smtClean="0"/>
          </a:p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Используя </a:t>
            </a:r>
            <a:r>
              <a:rPr lang="ru-RU" sz="4000" dirty="0">
                <a:solidFill>
                  <a:srgbClr val="FF0000"/>
                </a:solidFill>
              </a:rPr>
              <a:t>комбинацию только из чисел (2, </a:t>
            </a:r>
            <a:r>
              <a:rPr lang="ru-RU" sz="4000" dirty="0" smtClean="0">
                <a:solidFill>
                  <a:srgbClr val="FF0000"/>
                </a:solidFill>
              </a:rPr>
              <a:t>7, </a:t>
            </a:r>
            <a:r>
              <a:rPr lang="ru-RU" sz="4000" dirty="0">
                <a:solidFill>
                  <a:srgbClr val="FF0000"/>
                </a:solidFill>
              </a:rPr>
              <a:t>8) назовите точное количество дней Блокады </a:t>
            </a:r>
            <a:r>
              <a:rPr lang="ru-RU" sz="4000" dirty="0" smtClean="0">
                <a:solidFill>
                  <a:srgbClr val="FF0000"/>
                </a:solidFill>
              </a:rPr>
              <a:t>Ленинграда</a:t>
            </a:r>
            <a:endParaRPr lang="ru-RU" sz="40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ru-RU" sz="4000" dirty="0"/>
          </a:p>
        </p:txBody>
      </p:sp>
      <p:sp>
        <p:nvSpPr>
          <p:cNvPr id="4" name="AutoShape 2" descr="https://cf3.ppt-online.org/files3/slide/q/Q0NniPf2rjW8zL6c9uFZERayeTb147tYMGCvqp/slide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cf3.ppt-online.org/files3/slide/q/Q0NniPf2rjW8zL6c9uFZERayeTb147tYMGCvqp/slide-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cf3.ppt-online.org/files3/slide/q/Q0NniPf2rjW8zL6c9uFZERayeTb147tYMGCvqp/slide-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5" t="20990" r="22325" b="9073"/>
          <a:stretch/>
        </p:blipFill>
        <p:spPr bwMode="auto">
          <a:xfrm>
            <a:off x="307975" y="1161288"/>
            <a:ext cx="6788797" cy="533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82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160338"/>
            <a:ext cx="11064113" cy="114094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4 раунд: </a:t>
            </a:r>
            <a:r>
              <a:rPr lang="ru-RU" b="1" dirty="0" smtClean="0"/>
              <a:t>Ленинград – Санкт-Петербург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2048" y="1161288"/>
            <a:ext cx="4599432" cy="5330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1) Блокада </a:t>
            </a:r>
            <a:r>
              <a:rPr lang="ru-RU" sz="4000" dirty="0"/>
              <a:t>Ленинграда длилась около 900 дней. </a:t>
            </a:r>
            <a:endParaRPr lang="ru-RU" sz="4000" dirty="0" smtClean="0"/>
          </a:p>
          <a:p>
            <a:pPr marL="0" indent="0">
              <a:buNone/>
            </a:pP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</a:rPr>
              <a:t>872 дня </a:t>
            </a:r>
            <a:endParaRPr lang="ru-RU" sz="4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ru-RU" sz="4000" dirty="0"/>
          </a:p>
        </p:txBody>
      </p:sp>
      <p:sp>
        <p:nvSpPr>
          <p:cNvPr id="4" name="AutoShape 2" descr="https://cf3.ppt-online.org/files3/slide/q/Q0NniPf2rjW8zL6c9uFZERayeTb147tYMGCvqp/slide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cf3.ppt-online.org/files3/slide/q/Q0NniPf2rjW8zL6c9uFZERayeTb147tYMGCvqp/slide-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cf3.ppt-online.org/files3/slide/q/Q0NniPf2rjW8zL6c9uFZERayeTb147tYMGCvqp/slide-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5" t="20990" r="22325" b="9073"/>
          <a:stretch/>
        </p:blipFill>
        <p:spPr bwMode="auto">
          <a:xfrm>
            <a:off x="307975" y="1161288"/>
            <a:ext cx="6788797" cy="533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74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160338"/>
            <a:ext cx="11064113" cy="114094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4 раунд: </a:t>
            </a:r>
            <a:r>
              <a:rPr lang="ru-RU" b="1" dirty="0" smtClean="0"/>
              <a:t>Ленинград – Санкт-Петербург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6" y="1198841"/>
            <a:ext cx="7188294" cy="7840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2) О каких животных идет речь?</a:t>
            </a:r>
            <a:endParaRPr lang="ru-RU" sz="4000" dirty="0"/>
          </a:p>
        </p:txBody>
      </p:sp>
      <p:sp>
        <p:nvSpPr>
          <p:cNvPr id="4" name="AutoShape 2" descr="https://cf3.ppt-online.org/files3/slide/q/Q0NniPf2rjW8zL6c9uFZERayeTb147tYMGCvqp/slide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cf3.ppt-online.org/files3/slide/q/Q0NniPf2rjW8zL6c9uFZERayeTb147tYMGCvqp/slide-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cf3.ppt-online.org/files3/slide/q/Q0NniPf2rjW8zL6c9uFZERayeTb147tYMGCvqp/slide-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19360" r="42356" b="11931"/>
          <a:stretch/>
        </p:blipFill>
        <p:spPr bwMode="auto">
          <a:xfrm>
            <a:off x="307975" y="2034988"/>
            <a:ext cx="5034991" cy="449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6" t="30404" r="49283" b="21882"/>
          <a:stretch/>
        </p:blipFill>
        <p:spPr bwMode="auto">
          <a:xfrm>
            <a:off x="5620868" y="2034987"/>
            <a:ext cx="5614302" cy="449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7496269" y="1146746"/>
            <a:ext cx="4381878" cy="784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Кошки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352" y="78255"/>
            <a:ext cx="4789284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5 раунд: </a:t>
            </a:r>
            <a:r>
              <a:rPr lang="ru-RU" sz="4000" b="1" dirty="0" smtClean="0"/>
              <a:t>Собери </a:t>
            </a:r>
            <a:r>
              <a:rPr lang="ru-RU" sz="4000" b="1" dirty="0" err="1" smtClean="0"/>
              <a:t>пазл</a:t>
            </a:r>
            <a:r>
              <a:rPr lang="ru-RU" sz="4000" b="1" dirty="0" smtClean="0"/>
              <a:t> </a:t>
            </a:r>
            <a:endParaRPr lang="ru-RU" sz="4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28756" r="35433" b="12830"/>
          <a:stretch/>
        </p:blipFill>
        <p:spPr bwMode="auto">
          <a:xfrm>
            <a:off x="1658471" y="1145344"/>
            <a:ext cx="8207302" cy="537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459239" y="78255"/>
            <a:ext cx="60024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Т-34 Оружие Победы 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1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553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6 раунд: </a:t>
            </a:r>
            <a:r>
              <a:rPr lang="ru-RU" sz="4000" b="1" dirty="0" smtClean="0"/>
              <a:t>Символы Победы</a:t>
            </a:r>
            <a:endParaRPr lang="ru-RU" sz="4000" b="1" dirty="0"/>
          </a:p>
        </p:txBody>
      </p:sp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79" y="1001175"/>
            <a:ext cx="7858874" cy="555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 раунд: </a:t>
            </a:r>
            <a:r>
              <a:rPr lang="ru-RU" b="1" dirty="0">
                <a:solidFill>
                  <a:srgbClr val="FF0000"/>
                </a:solidFill>
              </a:rPr>
              <a:t>п</a:t>
            </a:r>
            <a:r>
              <a:rPr lang="ru-RU" b="1" dirty="0" smtClean="0">
                <a:solidFill>
                  <a:srgbClr val="FF0000"/>
                </a:solidFill>
              </a:rPr>
              <a:t>опробуй собери </a:t>
            </a:r>
            <a:r>
              <a:rPr lang="ru-RU" b="1" dirty="0" smtClean="0"/>
              <a:t>(командная работа – правильное выполнение задания </a:t>
            </a:r>
            <a:r>
              <a:rPr lang="ru-RU" b="1" dirty="0" smtClean="0">
                <a:solidFill>
                  <a:srgbClr val="FF0000"/>
                </a:solidFill>
              </a:rPr>
              <a:t>– 1 балл</a:t>
            </a:r>
            <a:r>
              <a:rPr lang="ru-RU" b="1" dirty="0" smtClean="0"/>
              <a:t>) 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6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65" y="942000"/>
            <a:ext cx="6502175" cy="5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553" y="0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ru-RU" sz="4000" b="1" dirty="0">
                <a:solidFill>
                  <a:srgbClr val="FF0000"/>
                </a:solidFill>
              </a:rPr>
              <a:t>7</a:t>
            </a:r>
            <a:r>
              <a:rPr lang="ru-RU" sz="4000" b="1" dirty="0" smtClean="0">
                <a:solidFill>
                  <a:srgbClr val="FF0000"/>
                </a:solidFill>
              </a:rPr>
              <a:t> раунд: </a:t>
            </a:r>
            <a:r>
              <a:rPr lang="ru-RU" sz="4000" b="1" dirty="0" smtClean="0"/>
              <a:t>расположи события Великой Отечественной войны по порядку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0640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4000" b="1" dirty="0">
                <a:solidFill>
                  <a:srgbClr val="FF0000"/>
                </a:solidFill>
              </a:rPr>
              <a:t>7</a:t>
            </a:r>
            <a:r>
              <a:rPr lang="ru-RU" sz="4000" b="1" dirty="0" smtClean="0">
                <a:solidFill>
                  <a:srgbClr val="FF0000"/>
                </a:solidFill>
              </a:rPr>
              <a:t> раунд: </a:t>
            </a:r>
            <a:r>
              <a:rPr lang="ru-RU" sz="4000" b="1" dirty="0" smtClean="0"/>
              <a:t>расположи события Великой Отечественной войны по порядку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Нападение 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Германии на Советский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Союз</a:t>
            </a:r>
          </a:p>
          <a:p>
            <a:pPr marL="514350" indent="-514350">
              <a:buAutoNum type="arabicPeriod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Битва за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Москву</a:t>
            </a:r>
          </a:p>
          <a:p>
            <a:pPr marL="514350" indent="-514350">
              <a:buAutoNum type="arabicPeriod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Сталинградская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битва</a:t>
            </a:r>
          </a:p>
          <a:p>
            <a:pPr marL="514350" indent="-514350">
              <a:buAutoNum type="arabicPeriod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Курская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битва</a:t>
            </a:r>
          </a:p>
          <a:p>
            <a:pPr marL="514350" indent="-514350">
              <a:buAutoNum type="arabicPeriod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Взятие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Берлина</a:t>
            </a:r>
          </a:p>
          <a:p>
            <a:pPr marL="514350" indent="-514350">
              <a:buAutoNum type="arabicPeriod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Парад Победы на Красной площади</a:t>
            </a:r>
          </a:p>
        </p:txBody>
      </p:sp>
    </p:spTree>
    <p:extLst>
      <p:ext uri="{BB962C8B-B14F-4D97-AF65-F5344CB8AC3E}">
        <p14:creationId xmlns:p14="http://schemas.microsoft.com/office/powerpoint/2010/main" val="404602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 smtClean="0"/>
              <a:t>Познакомьтесь </a:t>
            </a:r>
            <a:r>
              <a:rPr lang="ru-RU" sz="4000" b="1" dirty="0"/>
              <a:t>с пословицами, выберите одну из предложенных и объясните ее смысл:</a:t>
            </a:r>
          </a:p>
          <a:p>
            <a:pPr marL="0" indent="0">
              <a:buNone/>
            </a:pPr>
            <a:r>
              <a:rPr lang="ru-RU" sz="4000" dirty="0"/>
              <a:t>1. Дружно за мир стоят — войне не бывать</a:t>
            </a:r>
          </a:p>
          <a:p>
            <a:pPr marL="0" indent="0">
              <a:buNone/>
            </a:pPr>
            <a:r>
              <a:rPr lang="ru-RU" sz="4000" dirty="0"/>
              <a:t>2.  Миром дорожить, людям долго жить</a:t>
            </a:r>
          </a:p>
          <a:p>
            <a:pPr marL="0" indent="0">
              <a:buNone/>
            </a:pPr>
            <a:r>
              <a:rPr lang="ru-RU" sz="4000" dirty="0"/>
              <a:t>3.  Кто за свое дерется, тому и сила дается</a:t>
            </a:r>
          </a:p>
          <a:p>
            <a:pPr marL="0" indent="0">
              <a:buNone/>
            </a:pPr>
            <a:r>
              <a:rPr lang="ru-RU" sz="4000" dirty="0"/>
              <a:t>4. Друг друга поддерживать — победу одерживает</a:t>
            </a:r>
          </a:p>
          <a:p>
            <a:pPr marL="0" indent="0">
              <a:buNone/>
            </a:pPr>
            <a:endParaRPr lang="ru-RU" sz="40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8 раунд: </a:t>
            </a:r>
            <a:r>
              <a:rPr lang="ru-RU" sz="4000" b="1" dirty="0" smtClean="0"/>
              <a:t>Народная мудрость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2082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entity_search/2050844/1266713177/S600xU_2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21" y="-181069"/>
            <a:ext cx="7003506" cy="738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6472" y="2294965"/>
            <a:ext cx="10425952" cy="236248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«Великая Отечественная война 1941-1945 годы: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на пути к Победе»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7082" y="1387756"/>
            <a:ext cx="9144000" cy="1655762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Исторический квест</a:t>
            </a:r>
          </a:p>
          <a:p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93082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347" y="365125"/>
            <a:ext cx="10616453" cy="1325563"/>
          </a:xfrm>
        </p:spPr>
        <p:txBody>
          <a:bodyPr>
            <a:noAutofit/>
          </a:bodyPr>
          <a:lstStyle/>
          <a:p>
            <a:pPr algn="just"/>
            <a:r>
              <a:rPr lang="ru-RU" sz="4000" b="1" dirty="0" smtClean="0">
                <a:solidFill>
                  <a:srgbClr val="FF0000"/>
                </a:solidFill>
              </a:rPr>
              <a:t>2 раунд: </a:t>
            </a:r>
            <a:r>
              <a:rPr lang="ru-RU" sz="4000" b="1" dirty="0">
                <a:solidFill>
                  <a:srgbClr val="FF0000"/>
                </a:solidFill>
              </a:rPr>
              <a:t>б</a:t>
            </a:r>
            <a:r>
              <a:rPr lang="ru-RU" sz="4000" b="1" dirty="0" smtClean="0">
                <a:solidFill>
                  <a:srgbClr val="FF0000"/>
                </a:solidFill>
              </a:rPr>
              <a:t>лиц-опрос </a:t>
            </a:r>
            <a:r>
              <a:rPr lang="ru-RU" sz="4000" b="1" dirty="0" smtClean="0"/>
              <a:t>(отвечает игрок в команде, который первым поднял руку; </a:t>
            </a:r>
            <a:br>
              <a:rPr lang="ru-RU" sz="4000" b="1" dirty="0" smtClean="0"/>
            </a:br>
            <a:r>
              <a:rPr lang="ru-RU" sz="4000" b="1" dirty="0" smtClean="0"/>
              <a:t>правильный ответ –   </a:t>
            </a:r>
            <a:r>
              <a:rPr lang="ru-RU" sz="4000" b="1" dirty="0" smtClean="0">
                <a:solidFill>
                  <a:srgbClr val="FF0000"/>
                </a:solidFill>
              </a:rPr>
              <a:t>1 балл</a:t>
            </a:r>
            <a:r>
              <a:rPr lang="ru-RU" sz="4000" b="1" dirty="0" smtClean="0"/>
              <a:t>)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7347" y="2190939"/>
            <a:ext cx="5358653" cy="218001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4400" dirty="0" smtClean="0"/>
              <a:t>1. Назовите год, когда началась Великая Отечественная война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37347" y="4370958"/>
            <a:ext cx="10515600" cy="1084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Ответ: 1941</a:t>
            </a:r>
            <a:endParaRPr lang="ru-RU" sz="5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35" y="1999913"/>
            <a:ext cx="3292781" cy="447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347" y="365125"/>
            <a:ext cx="10616453" cy="1325563"/>
          </a:xfrm>
        </p:spPr>
        <p:txBody>
          <a:bodyPr>
            <a:noAutofit/>
          </a:bodyPr>
          <a:lstStyle/>
          <a:p>
            <a:pPr algn="just"/>
            <a:r>
              <a:rPr lang="ru-RU" sz="4000" b="1" dirty="0" smtClean="0">
                <a:solidFill>
                  <a:srgbClr val="FF0000"/>
                </a:solidFill>
              </a:rPr>
              <a:t>2 раунд: </a:t>
            </a:r>
            <a:r>
              <a:rPr lang="ru-RU" sz="4000" b="1" dirty="0">
                <a:solidFill>
                  <a:srgbClr val="FF0000"/>
                </a:solidFill>
              </a:rPr>
              <a:t>б</a:t>
            </a:r>
            <a:r>
              <a:rPr lang="ru-RU" sz="4000" b="1" dirty="0" smtClean="0">
                <a:solidFill>
                  <a:srgbClr val="FF0000"/>
                </a:solidFill>
              </a:rPr>
              <a:t>лиц-опрос </a:t>
            </a:r>
            <a:r>
              <a:rPr lang="ru-RU" sz="4000" b="1" dirty="0" smtClean="0"/>
              <a:t>(отвечает игрок в команде, который первым поднял руку; </a:t>
            </a:r>
            <a:br>
              <a:rPr lang="ru-RU" sz="4000" b="1" dirty="0" smtClean="0"/>
            </a:br>
            <a:r>
              <a:rPr lang="ru-RU" sz="4000" b="1" dirty="0" smtClean="0"/>
              <a:t>правильный ответ –   </a:t>
            </a:r>
            <a:r>
              <a:rPr lang="ru-RU" sz="4000" b="1" dirty="0" smtClean="0">
                <a:solidFill>
                  <a:srgbClr val="FF0000"/>
                </a:solidFill>
              </a:rPr>
              <a:t>1 балл</a:t>
            </a:r>
            <a:r>
              <a:rPr lang="ru-RU" sz="4000" b="1" dirty="0" smtClean="0"/>
              <a:t>)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2903" y="2234961"/>
            <a:ext cx="6385711" cy="18825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4400" dirty="0"/>
              <a:t>2. Сколько лет длилась Великая Отечественная война?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41545" y="4226102"/>
            <a:ext cx="6153338" cy="19393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Ответ: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Четыре года (3 года 10 месяцев)</a:t>
            </a:r>
            <a:endParaRPr lang="ru-RU" sz="5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287" y="2060976"/>
            <a:ext cx="2650302" cy="433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347" y="365125"/>
            <a:ext cx="10616453" cy="1325563"/>
          </a:xfrm>
        </p:spPr>
        <p:txBody>
          <a:bodyPr>
            <a:noAutofit/>
          </a:bodyPr>
          <a:lstStyle/>
          <a:p>
            <a:pPr algn="just"/>
            <a:r>
              <a:rPr lang="ru-RU" sz="4000" b="1" dirty="0" smtClean="0">
                <a:solidFill>
                  <a:srgbClr val="FF0000"/>
                </a:solidFill>
              </a:rPr>
              <a:t>2 раунд: </a:t>
            </a:r>
            <a:r>
              <a:rPr lang="ru-RU" sz="4000" b="1" dirty="0">
                <a:solidFill>
                  <a:srgbClr val="FF0000"/>
                </a:solidFill>
              </a:rPr>
              <a:t>б</a:t>
            </a:r>
            <a:r>
              <a:rPr lang="ru-RU" sz="4000" b="1" dirty="0" smtClean="0">
                <a:solidFill>
                  <a:srgbClr val="FF0000"/>
                </a:solidFill>
              </a:rPr>
              <a:t>лиц-опрос </a:t>
            </a:r>
            <a:r>
              <a:rPr lang="ru-RU" sz="4000" b="1" dirty="0" smtClean="0"/>
              <a:t>(отвечает игрок в команде, который первым поднял руку; </a:t>
            </a:r>
            <a:br>
              <a:rPr lang="ru-RU" sz="4000" b="1" dirty="0" smtClean="0"/>
            </a:br>
            <a:r>
              <a:rPr lang="ru-RU" sz="4000" b="1" dirty="0" smtClean="0"/>
              <a:t>правильный ответ –   </a:t>
            </a:r>
            <a:r>
              <a:rPr lang="ru-RU" sz="4000" b="1" dirty="0" smtClean="0">
                <a:solidFill>
                  <a:srgbClr val="FF0000"/>
                </a:solidFill>
              </a:rPr>
              <a:t>1 балл</a:t>
            </a:r>
            <a:r>
              <a:rPr lang="ru-RU" sz="4000" b="1" dirty="0" smtClean="0"/>
              <a:t>)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7347" y="2488458"/>
            <a:ext cx="5192673" cy="18825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4400" dirty="0"/>
              <a:t>3. Какой праздник отмечает наша страна 9 мая?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37347" y="4443518"/>
            <a:ext cx="5192673" cy="14504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Ответ: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День Победы</a:t>
            </a:r>
            <a:endParaRPr lang="ru-RU" sz="5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26933"/>
            <a:ext cx="5805519" cy="32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347" y="365125"/>
            <a:ext cx="10616453" cy="1325563"/>
          </a:xfrm>
        </p:spPr>
        <p:txBody>
          <a:bodyPr>
            <a:noAutofit/>
          </a:bodyPr>
          <a:lstStyle/>
          <a:p>
            <a:pPr algn="just"/>
            <a:r>
              <a:rPr lang="ru-RU" sz="4000" b="1" dirty="0" smtClean="0">
                <a:solidFill>
                  <a:srgbClr val="FF0000"/>
                </a:solidFill>
              </a:rPr>
              <a:t>2 раунд: </a:t>
            </a:r>
            <a:r>
              <a:rPr lang="ru-RU" sz="4000" b="1" dirty="0">
                <a:solidFill>
                  <a:srgbClr val="FF0000"/>
                </a:solidFill>
              </a:rPr>
              <a:t>б</a:t>
            </a:r>
            <a:r>
              <a:rPr lang="ru-RU" sz="4000" b="1" dirty="0" smtClean="0">
                <a:solidFill>
                  <a:srgbClr val="FF0000"/>
                </a:solidFill>
              </a:rPr>
              <a:t>лиц-опрос </a:t>
            </a:r>
            <a:r>
              <a:rPr lang="ru-RU" sz="4000" b="1" dirty="0" smtClean="0"/>
              <a:t>(отвечает игрок в команде, который первым поднял руку; </a:t>
            </a:r>
            <a:br>
              <a:rPr lang="ru-RU" sz="4000" b="1" dirty="0" smtClean="0"/>
            </a:br>
            <a:r>
              <a:rPr lang="ru-RU" sz="4000" b="1" dirty="0" smtClean="0"/>
              <a:t>правильный ответ –   </a:t>
            </a:r>
            <a:r>
              <a:rPr lang="ru-RU" sz="4000" b="1" dirty="0" smtClean="0">
                <a:solidFill>
                  <a:srgbClr val="FF0000"/>
                </a:solidFill>
              </a:rPr>
              <a:t>1 балл</a:t>
            </a:r>
            <a:r>
              <a:rPr lang="ru-RU" sz="4000" b="1" dirty="0" smtClean="0"/>
              <a:t>)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50907" y="2207800"/>
            <a:ext cx="5358653" cy="204732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4400" dirty="0" smtClean="0"/>
              <a:t>4. В </a:t>
            </a:r>
            <a:r>
              <a:rPr lang="ru-RU" sz="4400" dirty="0"/>
              <a:t>каком году закончилась Великая Отечественная война?  </a:t>
            </a:r>
            <a:endParaRPr lang="ru-RU" sz="44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250907" y="4370958"/>
            <a:ext cx="5002040" cy="1084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Ответ: 1945</a:t>
            </a:r>
            <a:endParaRPr lang="ru-RU" sz="5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47" y="2207800"/>
            <a:ext cx="5158644" cy="36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6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094" y="259975"/>
            <a:ext cx="11315193" cy="210670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 раунд: </a:t>
            </a:r>
            <a:r>
              <a:rPr lang="ru-RU" b="1" dirty="0" smtClean="0"/>
              <a:t>вопрос-ответ 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/>
              <a:t>(</a:t>
            </a:r>
            <a:r>
              <a:rPr lang="ru-RU" b="1" dirty="0" smtClean="0"/>
              <a:t>ответьте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/>
              <a:t>письменно на 3 вопроса (1 минута на вопрос, </a:t>
            </a:r>
            <a:r>
              <a:rPr lang="ru-RU" b="1" dirty="0" smtClean="0">
                <a:solidFill>
                  <a:srgbClr val="FF0000"/>
                </a:solidFill>
              </a:rPr>
              <a:t>1 балл </a:t>
            </a:r>
            <a:r>
              <a:rPr lang="ru-RU" b="1" dirty="0" smtClean="0"/>
              <a:t>за каждый правильный ответ)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220"/>
          <a:stretch/>
        </p:blipFill>
        <p:spPr>
          <a:xfrm>
            <a:off x="571993" y="1864660"/>
            <a:ext cx="3885687" cy="4607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86" y="1828801"/>
            <a:ext cx="6921348" cy="46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7049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3 раунд: </a:t>
            </a:r>
            <a:r>
              <a:rPr lang="ru-RU" b="1" dirty="0" smtClean="0"/>
              <a:t>1)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/>
              <a:t>на защиту какого города встали от мала до велика осенью-зимой 1941 года? </a:t>
            </a:r>
            <a:br>
              <a:rPr lang="ru-RU" b="1" dirty="0" smtClean="0"/>
            </a:br>
            <a:r>
              <a:rPr lang="ru-RU" b="1" dirty="0" smtClean="0">
                <a:solidFill>
                  <a:srgbClr val="FF0000"/>
                </a:solidFill>
              </a:rPr>
              <a:t>(одно слово)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220"/>
          <a:stretch/>
        </p:blipFill>
        <p:spPr>
          <a:xfrm>
            <a:off x="711080" y="2001435"/>
            <a:ext cx="3709869" cy="4399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85" y="2028329"/>
            <a:ext cx="6517061" cy="43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436</Words>
  <Application>Microsoft Office PowerPoint</Application>
  <PresentationFormat>Широкоэкранный</PresentationFormat>
  <Paragraphs>53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1 раунд: попробуй собери (командная работа – правильное выполнение задания – 1 балл) </vt:lpstr>
      <vt:lpstr>«Великая Отечественная война 1941-1945 годы:  на пути к Победе»</vt:lpstr>
      <vt:lpstr>2 раунд: блиц-опрос (отвечает игрок в команде, который первым поднял руку;  правильный ответ –   1 балл)</vt:lpstr>
      <vt:lpstr>2 раунд: блиц-опрос (отвечает игрок в команде, который первым поднял руку;  правильный ответ –   1 балл)</vt:lpstr>
      <vt:lpstr>2 раунд: блиц-опрос (отвечает игрок в команде, который первым поднял руку;  правильный ответ –   1 балл)</vt:lpstr>
      <vt:lpstr>2 раунд: блиц-опрос (отвечает игрок в команде, который первым поднял руку;  правильный ответ –   1 балл)</vt:lpstr>
      <vt:lpstr>3 раунд: вопрос-ответ  (ответьте письменно на 3 вопроса (1 минута на вопрос, 1 балл за каждый правильный ответ) </vt:lpstr>
      <vt:lpstr>3 раунд: 1) на защиту какого города встали от мала до велика осенью-зимой 1941 года?  (одно слово) </vt:lpstr>
      <vt:lpstr>3 раунд: 1) на защиту какого города встали от мала до велика осенью-зимой 1941 года?  МОСКВА</vt:lpstr>
      <vt:lpstr>3 раунд: 2) назовите символ, по которому вы догадались (одно слово, словосочетание)</vt:lpstr>
      <vt:lpstr>3 раунд: 2) назовите символ, по которому вы догадались: Красная площадь, Кремль, Спасская башня</vt:lpstr>
      <vt:lpstr>3 раунд: 3) почему было важно отстоять этот город и не сдать его врагу? (одно предложение)</vt:lpstr>
      <vt:lpstr>3 раунд: 3) почему было важно отстоять этот город и не сдать его врагу?  Москва – столица (сердце) государства </vt:lpstr>
      <vt:lpstr>4 раунд: Ленинград – Санкт-Петербург</vt:lpstr>
      <vt:lpstr>4 раунд: Ленинград – Санкт-Петербург</vt:lpstr>
      <vt:lpstr>4 раунд: Ленинград – Санкт-Петербург</vt:lpstr>
      <vt:lpstr>5 раунд: Собери пазл </vt:lpstr>
      <vt:lpstr>6 раунд: Символы Победы</vt:lpstr>
      <vt:lpstr>7 раунд: расположи события Великой Отечественной войны по порядку</vt:lpstr>
      <vt:lpstr>7 раунд: расположи события Великой Отечественной войны по порядку</vt:lpstr>
      <vt:lpstr>8 раунд: Народная мудрость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 пути к Победе</dc:title>
  <dc:creator>efmal0505@yandex.ru</dc:creator>
  <cp:lastModifiedBy>Эльза Ф. Малащенкова</cp:lastModifiedBy>
  <cp:revision>40</cp:revision>
  <dcterms:created xsi:type="dcterms:W3CDTF">2026-05-03T17:29:13Z</dcterms:created>
  <dcterms:modified xsi:type="dcterms:W3CDTF">2026-05-13T05:31:46Z</dcterms:modified>
</cp:coreProperties>
</file>