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4" r:id="rId3"/>
    <p:sldId id="285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59" r:id="rId12"/>
    <p:sldId id="271" r:id="rId13"/>
    <p:sldId id="272" r:id="rId14"/>
    <p:sldId id="274" r:id="rId15"/>
    <p:sldId id="275" r:id="rId16"/>
    <p:sldId id="276" r:id="rId17"/>
    <p:sldId id="261" r:id="rId18"/>
    <p:sldId id="277" r:id="rId19"/>
    <p:sldId id="278" r:id="rId20"/>
    <p:sldId id="279" r:id="rId21"/>
    <p:sldId id="280" r:id="rId22"/>
    <p:sldId id="273" r:id="rId23"/>
    <p:sldId id="262" r:id="rId24"/>
    <p:sldId id="286" r:id="rId25"/>
    <p:sldId id="28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-114" y="-1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FCB1-F3F3-4F7D-AA72-EED20F0CF518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F874F58C-33DC-40D8-A047-DAC5710A4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FCB1-F3F3-4F7D-AA72-EED20F0CF518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F58C-33DC-40D8-A047-DAC5710A4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FCB1-F3F3-4F7D-AA72-EED20F0CF518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F58C-33DC-40D8-A047-DAC5710A4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FCB1-F3F3-4F7D-AA72-EED20F0CF518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F874F58C-33DC-40D8-A047-DAC5710A4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FCB1-F3F3-4F7D-AA72-EED20F0CF518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F58C-33DC-40D8-A047-DAC5710A42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FCB1-F3F3-4F7D-AA72-EED20F0CF518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F58C-33DC-40D8-A047-DAC5710A4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FCB1-F3F3-4F7D-AA72-EED20F0CF518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F874F58C-33DC-40D8-A047-DAC5710A42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FCB1-F3F3-4F7D-AA72-EED20F0CF518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F58C-33DC-40D8-A047-DAC5710A4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FCB1-F3F3-4F7D-AA72-EED20F0CF518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F58C-33DC-40D8-A047-DAC5710A4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FCB1-F3F3-4F7D-AA72-EED20F0CF518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F58C-33DC-40D8-A047-DAC5710A4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FCB1-F3F3-4F7D-AA72-EED20F0CF518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4F58C-33DC-40D8-A047-DAC5710A42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0DAFCB1-F3F3-4F7D-AA72-EED20F0CF518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874F58C-33DC-40D8-A047-DAC5710A42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1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122912"/>
            <a:ext cx="1127760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Наши земляки.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err="1"/>
              <a:t>Маркиан</a:t>
            </a:r>
            <a:r>
              <a:rPr lang="ru-RU" sz="4000" dirty="0"/>
              <a:t> Фролов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81372" y="3962487"/>
            <a:ext cx="3862647" cy="165576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Вохмина Дарья Денисовна, кадет 10 класса ГБОУ СО КШИ «Екатеринбургский кадетский корпус»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Руководитель: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Немтинова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Дмитриевна, учитель химии ГБОУ СО КШИ «Екатеринбургский кадетский корпус»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1643" y="274999"/>
            <a:ext cx="11022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молодежной политики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 КШИ «Екатеринбургский кадетский корпус войск национальной гвардии Российской Федерации</a:t>
            </a:r>
            <a:r>
              <a:rPr lang="ru-RU" dirty="0"/>
              <a:t>»</a:t>
            </a:r>
          </a:p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0E6CA1-F94B-0C31-D735-AFD6C2F0BBDB}"/>
              </a:ext>
            </a:extLst>
          </p:cNvPr>
          <p:cNvSpPr txBox="1"/>
          <p:nvPr/>
        </p:nvSpPr>
        <p:spPr>
          <a:xfrm>
            <a:off x="5181600" y="5827467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xmlns="" val="2204045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Рояль «</a:t>
            </a:r>
            <a:r>
              <a:rPr lang="ru-RU" dirty="0" err="1"/>
              <a:t>бехштейн</a:t>
            </a:r>
            <a:r>
              <a:rPr lang="ru-RU" dirty="0"/>
              <a:t>»</a:t>
            </a:r>
          </a:p>
        </p:txBody>
      </p:sp>
      <p:pic>
        <p:nvPicPr>
          <p:cNvPr id="25602" name="Picture 2" descr="Вечер фортепианной музыки из Цикла «Рояль Бехштейн» - описание, адрес, даты  проведения, афиша, цены на билеты, отзыв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6" y="2159001"/>
            <a:ext cx="5788024" cy="345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Restored, 1895, Bechstein Model VA grand piano with in rosewood. 3 year  warranty: купить с доставкой из США, цена 2 206 900 руб - (133448314956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1462" y="1562100"/>
            <a:ext cx="3613341" cy="488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«Поэма об Урале»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36822" y="2327003"/>
            <a:ext cx="48331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первое произведение на уральскую тему, которое было создано к 15-летию революции. </a:t>
            </a:r>
          </a:p>
        </p:txBody>
      </p:sp>
      <p:pic>
        <p:nvPicPr>
          <p:cNvPr id="14338" name="Picture 2" descr="Маркиан Фролов: музыкальный портрет на фоне эпохи — Культура Урал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36700"/>
            <a:ext cx="5832474" cy="4166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Маркиан Фролов - Поэма об Урале_(AndroSound.ru).mp3">
            <a:hlinkClick r:id="" action="ppaction://media"/>
            <a:extLst>
              <a:ext uri="{FF2B5EF4-FFF2-40B4-BE49-F238E27FC236}">
                <a16:creationId xmlns:a16="http://schemas.microsoft.com/office/drawing/2014/main" xmlns="" id="{3BBAE053-446E-2FDC-EAA7-ECCD9BCDAE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 rot="10800000" flipH="1">
            <a:off x="6928745" y="5886143"/>
            <a:ext cx="736079" cy="736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006F02-C4E2-D0B2-AF85-F0DC66B789FD}"/>
              </a:ext>
            </a:extLst>
          </p:cNvPr>
          <p:cNvSpPr txBox="1"/>
          <p:nvPr/>
        </p:nvSpPr>
        <p:spPr>
          <a:xfrm rot="10800000" flipV="1">
            <a:off x="7716166" y="6100294"/>
            <a:ext cx="2405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/>
              <a:t>«Поэма об Урале»</a:t>
            </a:r>
          </a:p>
        </p:txBody>
      </p:sp>
    </p:spTree>
    <p:extLst>
      <p:ext uri="{BB962C8B-B14F-4D97-AF65-F5344CB8AC3E}">
        <p14:creationId xmlns:p14="http://schemas.microsoft.com/office/powerpoint/2010/main" xmlns="" val="315032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28F534-945B-261F-4B8E-741104293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08" y="151585"/>
            <a:ext cx="115824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Первая работа – музыкальный техникум ул. Первомайская, 22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20FA24-885E-573F-444D-9497A063F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031" y="1335537"/>
            <a:ext cx="6956873" cy="4407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30FFE71-2AA4-F727-A0FE-D04E5A936AD4}"/>
              </a:ext>
            </a:extLst>
          </p:cNvPr>
          <p:cNvSpPr txBox="1"/>
          <p:nvPr/>
        </p:nvSpPr>
        <p:spPr>
          <a:xfrm>
            <a:off x="487907" y="6085386"/>
            <a:ext cx="12066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f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https://www.google.com/imgres?imgurl=https%3A%2F%2Fprawdom.ru%2Ffoto%2Fkczm.jpg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4940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B7613E-65F4-4F02-D3F2-B183181BD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ДМШ №1 ИМ. ФРОЛОВА  УЛ.КЛАРЫ Цеткин, 13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0088A1-3AFC-9C9B-687F-ECE6960CD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22" y="1724091"/>
            <a:ext cx="5690248" cy="381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074BD58-E4C0-4062-AF4E-303062959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282" y="1835734"/>
            <a:ext cx="5597453" cy="370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35EFD33-AE36-AE29-A689-6A01500CC1EF}"/>
              </a:ext>
            </a:extLst>
          </p:cNvPr>
          <p:cNvSpPr txBox="1"/>
          <p:nvPr/>
        </p:nvSpPr>
        <p:spPr>
          <a:xfrm>
            <a:off x="556522" y="5963385"/>
            <a:ext cx="11582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f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https://www.google.com/imgres?imgurl=https%3A%2F%2Fokn.midural.ru%2Fsites%2Fdefault%2Ffiles%2Fphoto_okn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501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E925D7-8B3D-6336-C9FC-8A9C9B7B8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Консерватория – ул. Проспект Ленина, 26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543EB8-FBF3-5CF3-933D-9F2EBC941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" y="1899411"/>
            <a:ext cx="6427939" cy="3577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E80180F-9444-0FD8-D0BF-9BAB08195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290" y="1895964"/>
            <a:ext cx="4660853" cy="3580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BEA25E9-4078-159B-CB1D-43B3A4576238}"/>
              </a:ext>
            </a:extLst>
          </p:cNvPr>
          <p:cNvSpPr txBox="1"/>
          <p:nvPr/>
        </p:nvSpPr>
        <p:spPr>
          <a:xfrm>
            <a:off x="278619" y="5889469"/>
            <a:ext cx="11810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f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https://www.google.com/imgres?imgurl=https%3A%2F%2Fokn.midural.ru%2Fsites%2Fdefault%2Ffiles%2Fphoto_ok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0905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6C7C6C-2B3E-5B97-0058-0E6521014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312804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Музыкальная школа – десятилетка  ул. Проспект Ленина, 13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0A2B6F5-8302-221A-7FEF-E044B13A4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3" y="2011233"/>
            <a:ext cx="5596177" cy="330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A6109D5-FEC5-B419-3486-0C6606C99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686" y="2011233"/>
            <a:ext cx="5412511" cy="330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91899F4-0397-CD5B-863A-B5EAB0F7C293}"/>
              </a:ext>
            </a:extLst>
          </p:cNvPr>
          <p:cNvSpPr txBox="1"/>
          <p:nvPr/>
        </p:nvSpPr>
        <p:spPr>
          <a:xfrm>
            <a:off x="402336" y="5754469"/>
            <a:ext cx="11156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f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https://www.google.com/imgres?imgurl=https%3A%2F%2Fokn.midural.ru%2Fsites%2Fdefault%2Ffiles%2Fphoto_okn%2F3388_1.jpg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625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DFFE87-E735-958B-A459-DB174BA8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Концерты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F1B16FF-9C3E-1812-F75C-831AB54EAC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336" y="4333621"/>
            <a:ext cx="2206540" cy="220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AF648CE-407D-010E-D394-E191B3DF6A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2784" y="1714500"/>
            <a:ext cx="2361652" cy="294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A5A3E3C-2368-61F2-A78E-A623CB09B3C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7555" y="1716335"/>
            <a:ext cx="2664495" cy="3028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90318DB-C20F-34DC-C164-3CE0E515C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97" y="1280111"/>
            <a:ext cx="3093706" cy="2059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E6B2520-6A73-8517-8425-6B4467B52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1496" y="1714501"/>
            <a:ext cx="2320918" cy="3028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822346-03BF-1BFE-46A2-DD5F699269C3}"/>
              </a:ext>
            </a:extLst>
          </p:cNvPr>
          <p:cNvSpPr txBox="1"/>
          <p:nvPr/>
        </p:nvSpPr>
        <p:spPr>
          <a:xfrm>
            <a:off x="9531771" y="4656906"/>
            <a:ext cx="2553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Скрябин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BB05069-B115-93F0-5273-59FF6AE804BC}"/>
              </a:ext>
            </a:extLst>
          </p:cNvPr>
          <p:cNvSpPr txBox="1"/>
          <p:nvPr/>
        </p:nvSpPr>
        <p:spPr>
          <a:xfrm>
            <a:off x="526383" y="3339150"/>
            <a:ext cx="3281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Фридерик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Шопен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033B311-C34D-C8A6-0CFF-350C0FADEB19}"/>
              </a:ext>
            </a:extLst>
          </p:cNvPr>
          <p:cNvSpPr txBox="1"/>
          <p:nvPr/>
        </p:nvSpPr>
        <p:spPr>
          <a:xfrm>
            <a:off x="6799530" y="4712366"/>
            <a:ext cx="257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 Шуберт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8B4BBA1-9D22-28C9-84F5-BA5A210A80D3}"/>
              </a:ext>
            </a:extLst>
          </p:cNvPr>
          <p:cNvSpPr txBox="1"/>
          <p:nvPr/>
        </p:nvSpPr>
        <p:spPr>
          <a:xfrm>
            <a:off x="4423544" y="4743144"/>
            <a:ext cx="2206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Ференц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41FB37A-C26B-53EF-45D2-381A4F3FB62E}"/>
              </a:ext>
            </a:extLst>
          </p:cNvPr>
          <p:cNvSpPr txBox="1"/>
          <p:nvPr/>
        </p:nvSpPr>
        <p:spPr>
          <a:xfrm>
            <a:off x="2608876" y="5471257"/>
            <a:ext cx="1356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Роберт Шуман</a:t>
            </a:r>
          </a:p>
        </p:txBody>
      </p:sp>
    </p:spTree>
    <p:extLst>
      <p:ext uri="{BB962C8B-B14F-4D97-AF65-F5344CB8AC3E}">
        <p14:creationId xmlns:p14="http://schemas.microsoft.com/office/powerpoint/2010/main" xmlns="" val="533495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3E9F58-5033-AD3E-4053-EE312547C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«Филармония»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490B211-9594-31A7-C836-32AFB938D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83" y="2142361"/>
            <a:ext cx="5133473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E3BB470-7EF3-C2C6-10C5-EAA7F12143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3059" y="2142361"/>
            <a:ext cx="5175849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7583" y="5848099"/>
            <a:ext cx="1055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sgaf.ruhttps://sgaf.ru › festival › foto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| Свердловская государственная академическая филармония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2621850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503F75-D187-B443-D901-BFD47BB89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Владимир Савич (1888-1947)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32C2F59-4BDF-3DFF-F5EB-A56C453D6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00" y="1210145"/>
            <a:ext cx="3799291" cy="495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959D15-E6A2-9941-1FBF-2E5F205ACB57}"/>
              </a:ext>
            </a:extLst>
          </p:cNvPr>
          <p:cNvSpPr txBox="1"/>
          <p:nvPr/>
        </p:nvSpPr>
        <p:spPr>
          <a:xfrm>
            <a:off x="5346226" y="3124958"/>
            <a:ext cx="61000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Савич [Владимир Моисеевич Шаевич] (1888–1947) – дирижер, пианист</a:t>
            </a:r>
            <a:r>
              <a:rPr lang="ru-RU" sz="2400" b="0" i="0" dirty="0">
                <a:solidFill>
                  <a:srgbClr val="4A4A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076C3B-3CFC-8F46-6B7F-4A025AB3CF5A}"/>
              </a:ext>
            </a:extLst>
          </p:cNvPr>
          <p:cNvSpPr txBox="1"/>
          <p:nvPr/>
        </p:nvSpPr>
        <p:spPr>
          <a:xfrm>
            <a:off x="304800" y="6400800"/>
            <a:ext cx="1158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f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https://www.google.com/url?sa=t&amp;source=web&amp;rct=j&amp;url=https://100philharmonia.spb.ru/persons/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506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6F7CE5-0812-9FE2-F623-C155FC9E4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Виктор Николаевич </a:t>
            </a:r>
            <a:r>
              <a:rPr lang="ru-RU" dirty="0" err="1"/>
              <a:t>Трамбицкий</a:t>
            </a:r>
            <a:r>
              <a:rPr lang="ru-RU" dirty="0"/>
              <a:t> (1895-1970)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B7D0BD-6DC3-3642-0096-3EBD68E24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" y="1421110"/>
            <a:ext cx="3315765" cy="5172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AEBF8C-84CB-F0E9-748F-5672A9137C0A}"/>
              </a:ext>
            </a:extLst>
          </p:cNvPr>
          <p:cNvSpPr txBox="1"/>
          <p:nvPr/>
        </p:nvSpPr>
        <p:spPr>
          <a:xfrm>
            <a:off x="4504381" y="2403074"/>
            <a:ext cx="61117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Николаевич </a:t>
            </a:r>
            <a:r>
              <a:rPr lang="ru-RU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Трамбицкий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советский композитор, дирижёр, музыкальный педагог. Профессор. Заслуженный деятель искусств РСФСР</a:t>
            </a:r>
            <a:r>
              <a:rPr lang="ru-RU" sz="2800" b="0" i="0" dirty="0">
                <a:solidFill>
                  <a:srgbClr val="BDC1C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41CB05-511B-3540-9366-29C28664DFCA}"/>
              </a:ext>
            </a:extLst>
          </p:cNvPr>
          <p:cNvSpPr txBox="1"/>
          <p:nvPr/>
        </p:nvSpPr>
        <p:spPr>
          <a:xfrm>
            <a:off x="4209646" y="5754469"/>
            <a:ext cx="7374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f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https://www.google.com/url?sa=t&amp;source=web&amp;rct=j&amp;url=https://sokomso.ru/members/trambickij-viktor-nikolaevich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9076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5117" y="1996966"/>
            <a:ext cx="9764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искусство издавна играло огромную роль в духовном и нравственном совершенствования личности и общества. Музыкальное просветительство, сформировавшееся в вид деятельности, было направлено на распространение знаний о музыке, приобщение людей к лучшим образцам мировой музыкальной культуры.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135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0AAF22-F689-31B4-FAEC-AEECC6F6C0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5905" y="247575"/>
            <a:ext cx="11582400" cy="841375"/>
          </a:xfrm>
        </p:spPr>
        <p:txBody>
          <a:bodyPr/>
          <a:lstStyle/>
          <a:p>
            <a:pPr algn="ctr"/>
            <a:r>
              <a:rPr lang="ru-RU" dirty="0"/>
              <a:t>Спасители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0AD08F-8EA0-48B9-7125-738EA6F27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97" y="289679"/>
            <a:ext cx="2606588" cy="3139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8158571-DCE4-386F-F4E4-89BD146AB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97" y="3230118"/>
            <a:ext cx="2606588" cy="3627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3AE221F-9DBF-3017-0CC6-805D0AAB651A}"/>
              </a:ext>
            </a:extLst>
          </p:cNvPr>
          <p:cNvSpPr txBox="1"/>
          <p:nvPr/>
        </p:nvSpPr>
        <p:spPr>
          <a:xfrm>
            <a:off x="3141044" y="3866206"/>
            <a:ext cx="79943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Рейнгольд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Морицевич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Глиэ́р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русский и советский композитор, дирижёр, педагог, музыкально-общественный деятель. Народный артист СССР.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0E63DEB-2280-22D6-992F-7F7A3087BFD7}"/>
              </a:ext>
            </a:extLst>
          </p:cNvPr>
          <p:cNvSpPr txBox="1"/>
          <p:nvPr/>
        </p:nvSpPr>
        <p:spPr>
          <a:xfrm>
            <a:off x="3141045" y="1251593"/>
            <a:ext cx="79943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Никола́й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Я́ковлевич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Мяско́вский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российский и советский композитор, музыкальный педагог и критик, музыкально-общественный деятель. Народный артист СССР.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F30A37-6119-BB78-0FC3-C513CB472003}"/>
              </a:ext>
            </a:extLst>
          </p:cNvPr>
          <p:cNvSpPr txBox="1"/>
          <p:nvPr/>
        </p:nvSpPr>
        <p:spPr>
          <a:xfrm>
            <a:off x="3325091" y="6480819"/>
            <a:ext cx="11428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f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https://www.google.com/url?sa=t&amp;source=web&amp;rct=j&amp;url=https://www.belcanto.ru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xmlns="" val="790248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FA614F-2735-10B0-3405-9F50C821F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Михайловское кладбище  </a:t>
            </a:r>
            <a:r>
              <a:rPr lang="ru-RU" dirty="0" err="1"/>
              <a:t>г.екатеринбург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05A72A6-9866-0214-5357-B2D3DE631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646" y="1873420"/>
            <a:ext cx="514135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AECDD46-DB1E-CEBF-A7E8-8E8B4E1F9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155" y="1873420"/>
            <a:ext cx="4583151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E6F2BB0-AE28-1E4B-2739-6FEFC1035F43}"/>
              </a:ext>
            </a:extLst>
          </p:cNvPr>
          <p:cNvSpPr txBox="1"/>
          <p:nvPr/>
        </p:nvSpPr>
        <p:spPr>
          <a:xfrm>
            <a:off x="690694" y="5477470"/>
            <a:ext cx="11161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f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https://www.google.com/url?sa=t&amp;source=web&amp;rct=j&amp;url=https://kco-ekb.ru/uslugi/zaxoronenie/mixajlovskoe-kladbishhe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324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0BE80C-92D1-1EB7-2EE0-62EE54B5E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01" y="563390"/>
            <a:ext cx="11777179" cy="266123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Постановка – «поэма об Урале»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61A5B0-FF48-0024-F0C1-F62CFC997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30" y="1304855"/>
            <a:ext cx="3306398" cy="4241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F5EFCB2-A0D9-DF70-9F15-259C274C6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816" y="1304855"/>
            <a:ext cx="2940754" cy="428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1C33C49-D3CF-9BCE-84F7-1B6C16703F1A}"/>
              </a:ext>
            </a:extLst>
          </p:cNvPr>
          <p:cNvSpPr txBox="1"/>
          <p:nvPr/>
        </p:nvSpPr>
        <p:spPr>
          <a:xfrm>
            <a:off x="312472" y="5594668"/>
            <a:ext cx="5846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Арий Моисеевич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Пазовский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дирижёр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B65E4D-33F5-85D0-365B-313B3848F240}"/>
              </a:ext>
            </a:extLst>
          </p:cNvPr>
          <p:cNvSpPr txBox="1"/>
          <p:nvPr/>
        </p:nvSpPr>
        <p:spPr>
          <a:xfrm>
            <a:off x="6426221" y="5546396"/>
            <a:ext cx="5444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Аполлонович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Лосский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режиссер</a:t>
            </a:r>
          </a:p>
        </p:txBody>
      </p:sp>
    </p:spTree>
    <p:extLst>
      <p:ext uri="{BB962C8B-B14F-4D97-AF65-F5344CB8AC3E}">
        <p14:creationId xmlns:p14="http://schemas.microsoft.com/office/powerpoint/2010/main" xmlns="" val="1108093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8B69D3-C7FE-5444-7AC1-1C3E408C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Опера «</a:t>
            </a:r>
            <a:r>
              <a:rPr lang="ru-RU" dirty="0" err="1"/>
              <a:t>Энхэ</a:t>
            </a:r>
            <a:r>
              <a:rPr lang="ru-RU" dirty="0"/>
              <a:t>-Булат </a:t>
            </a:r>
            <a:r>
              <a:rPr lang="ru-RU" dirty="0" err="1"/>
              <a:t>батор</a:t>
            </a:r>
            <a:r>
              <a:rPr lang="ru-RU" dirty="0"/>
              <a:t>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41B10F-D4A4-C104-D2E5-E092F479EA71}"/>
              </a:ext>
            </a:extLst>
          </p:cNvPr>
          <p:cNvSpPr txBox="1"/>
          <p:nvPr/>
        </p:nvSpPr>
        <p:spPr>
          <a:xfrm>
            <a:off x="6592089" y="1902069"/>
            <a:ext cx="52560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Энхэ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Булат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батор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- это первое произведение профессионального искусства Бурятии. В основе ее сюжета лежит старинное народное сказание о </a:t>
            </a:r>
            <a:r>
              <a:rPr lang="ru-RU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Шоно-</a:t>
            </a:r>
            <a:r>
              <a:rPr lang="ru-RU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баторе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Оперу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создали в конце 1930-х </a:t>
            </a:r>
            <a:r>
              <a:rPr lang="ru-RU" sz="28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годов.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3FFB52B-D435-65F1-3E78-22771DB18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82" y="1477098"/>
            <a:ext cx="3454694" cy="1951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66B5740-98B0-94AC-6008-A6FA9D986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376" y="1477098"/>
            <a:ext cx="2378520" cy="313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0EB9312-234D-39AD-EEE5-E0C4E03B2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82" y="3486475"/>
            <a:ext cx="3358675" cy="258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Маркиан Фролов - рондо Эрхэ-Мэргэна_(OOSOUND.RU).mp3">
            <a:hlinkClick r:id="" action="ppaction://media"/>
            <a:extLst>
              <a:ext uri="{FF2B5EF4-FFF2-40B4-BE49-F238E27FC236}">
                <a16:creationId xmlns:a16="http://schemas.microsoft.com/office/drawing/2014/main" xmlns="" id="{21FF5512-D4F7-FEA4-7031-6B5CB03779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427792" y="5624496"/>
            <a:ext cx="841248" cy="8412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EB89EF-ED7F-E7BD-0E30-EB9D39128342}"/>
              </a:ext>
            </a:extLst>
          </p:cNvPr>
          <p:cNvSpPr txBox="1"/>
          <p:nvPr/>
        </p:nvSpPr>
        <p:spPr>
          <a:xfrm>
            <a:off x="5617780" y="6045120"/>
            <a:ext cx="283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Рондо «</a:t>
            </a:r>
            <a:r>
              <a:rPr lang="ru-RU" dirty="0" err="1"/>
              <a:t>Эрхэ-Моргэна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150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966" y="336331"/>
            <a:ext cx="113511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этап начинается в 1930-е годы, среди сочинений этого времени песни патриотические и лирические, песни на стихи уральских поэтов, посвященные Красной Армии и даже гимны («Гимн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страхановцев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«Советский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гимн» на собственные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слова, который участвовал в конкурсе, объявленном в 1943году).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66" y="2694166"/>
            <a:ext cx="5223641" cy="34824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766" y="2694166"/>
            <a:ext cx="5223641" cy="34824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4766" y="6287659"/>
            <a:ext cx="11857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https://www.google.com/url?sa=t&amp;source=web&amp;rct=j&amp;url=https://xn----7sbbe6addecj3bpgj0a0fvd.xn--p1ai/news/item/</a:t>
            </a:r>
          </a:p>
        </p:txBody>
      </p:sp>
    </p:spTree>
    <p:extLst>
      <p:ext uri="{BB962C8B-B14F-4D97-AF65-F5344CB8AC3E}">
        <p14:creationId xmlns:p14="http://schemas.microsoft.com/office/powerpoint/2010/main" xmlns="" val="3418578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1120" y="2936528"/>
            <a:ext cx="5312197" cy="3380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455" y="493987"/>
            <a:ext cx="113721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Бесспорно, это был крупный художник, которого отличали «содержательная включенность» в современную ему эпоху – умение ставить и решать задачи, умение отдать дань историческим реалиям и значительным событиям, и вместе с тем запечатлеть «строй и дух» русского искусства, его духовную сущность и художественные искания.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2865216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Маркиан</a:t>
            </a:r>
            <a:r>
              <a:rPr lang="ru-RU" dirty="0"/>
              <a:t> Фролов (1892-1944)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5" y="1553025"/>
            <a:ext cx="4962625" cy="4891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297214" y="1582844"/>
            <a:ext cx="67686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Маркиан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Фролов - композитор, пианист и педагог, выдающийся музыкально-общественный деятель способствовал становлению целостной системы профессионального музыкального образования на Урале и структуры концертно-исполнительской и творческой деятельности.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7448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Город </a:t>
            </a:r>
            <a:r>
              <a:rPr lang="ru-RU" dirty="0" err="1"/>
              <a:t>бобруйск</a:t>
            </a:r>
            <a:endParaRPr lang="ru-RU" dirty="0"/>
          </a:p>
        </p:txBody>
      </p:sp>
      <p:pic>
        <p:nvPicPr>
          <p:cNvPr id="1026" name="Picture 2" descr="https://old-bobruisk.ucoz.ru/_ph/7/2/404947616.jpg?16734307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1663700"/>
            <a:ext cx="5445606" cy="359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old-bobruisk.ucoz.ru/_ph/7/2/804192911.jpg?16734307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1000" y="1634465"/>
            <a:ext cx="4829175" cy="361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06400" y="5977235"/>
            <a:ext cx="863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https://old-bobruisk.ucoz.ru/photo/starye_foto_kreposti/starye_foto/7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Китайский город- </a:t>
            </a:r>
            <a:r>
              <a:rPr lang="ru-RU" dirty="0" err="1"/>
              <a:t>харбин</a:t>
            </a:r>
            <a:endParaRPr lang="ru-RU" dirty="0"/>
          </a:p>
        </p:txBody>
      </p:sp>
      <p:pic>
        <p:nvPicPr>
          <p:cNvPr id="20482" name="Picture 2" descr="Харбин: китайский город с русской судьбой Елена ГЛЕБОВА, этнограф -  Культура и традиции ☆ Харбин, Китай - интересные статьи о странах мира  ПЕРСПЕКТИ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2162222"/>
            <a:ext cx="5902325" cy="3921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Аэропорт китайского Харбина увеличил грузооборот с Россией на 130% - ИА  REGN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2675" y="2181110"/>
            <a:ext cx="5800725" cy="3821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17500" y="6214070"/>
            <a:ext cx="11518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https://www.google.com/url?sa=i&amp;url=https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Анна </a:t>
            </a:r>
            <a:r>
              <a:rPr lang="ru-RU" dirty="0" err="1"/>
              <a:t>николаевна</a:t>
            </a:r>
            <a:r>
              <a:rPr lang="ru-RU" dirty="0"/>
              <a:t> </a:t>
            </a:r>
            <a:r>
              <a:rPr lang="ru-RU" dirty="0" err="1"/>
              <a:t>есипова</a:t>
            </a:r>
            <a:r>
              <a:rPr lang="ru-RU" dirty="0"/>
              <a:t> (1851-1914)</a:t>
            </a:r>
          </a:p>
        </p:txBody>
      </p:sp>
      <p:pic>
        <p:nvPicPr>
          <p:cNvPr id="21506" name="Picture 2" descr="Essipoff Anette v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2212" y="1298448"/>
            <a:ext cx="4582205" cy="531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096000" y="2308022"/>
            <a:ext cx="5034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Николаевна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Есипова,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российская пианистка и музыкальный педагог, создавшая одну из крупнейших русских пианистических школ</a:t>
            </a:r>
            <a:r>
              <a:rPr lang="ru-RU" sz="2800" dirty="0"/>
              <a:t>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Александр Константинович Глазунов (1865-1936)</a:t>
            </a:r>
          </a:p>
        </p:txBody>
      </p:sp>
      <p:pic>
        <p:nvPicPr>
          <p:cNvPr id="22530" name="Picture 2" descr="AlexanderGlazoun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674" y="1598612"/>
            <a:ext cx="5084411" cy="471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905500" y="1880926"/>
            <a:ext cx="60792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Константинович Глазунов – выдающийся музыкант, чьи произведения явились воплощением прогрессивных традиций отечественного демократического искусства. Его называли счастливчиком и баловнем судьбы, благословленным самим Творцом.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236" y="685800"/>
            <a:ext cx="11582400" cy="841248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Свердловское музыкальное училище им. Чайковского</a:t>
            </a:r>
            <a:br>
              <a:rPr lang="ru-RU" dirty="0"/>
            </a:br>
            <a:endParaRPr lang="ru-RU" dirty="0"/>
          </a:p>
        </p:txBody>
      </p:sp>
      <p:pic>
        <p:nvPicPr>
          <p:cNvPr id="23554" name="Picture 2" descr="Свердловское музыкальное училище им.П.И.Чайковског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1836737"/>
            <a:ext cx="4590022" cy="4106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Свердловское музыкальное училище имени П.И. Чайковского (колледж) —  Культура Урал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0875" y="1917700"/>
            <a:ext cx="5829300" cy="402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19100" y="6087070"/>
            <a:ext cx="1132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https://www.google.com/url?sa=i&amp;url=https%3A%2F%2Furalcult.ru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Первый адрес – ул. красноармейская 70</a:t>
            </a:r>
          </a:p>
        </p:txBody>
      </p:sp>
      <p:pic>
        <p:nvPicPr>
          <p:cNvPr id="24578" name="Picture 2" descr="г. Екатеринбург, ул. Красноармейская, д. 70. Объект культурного наследия  регионального (областного) значения «Дом А.И. Меньшиковой, 1880-е годы» |  Управление государственной охраны объектов культурного наследия  Свердловской обла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3301" y="1243011"/>
            <a:ext cx="7334250" cy="5025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61950" y="6268914"/>
            <a:ext cx="1146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https://www.google.com/url?sa=i&amp;url=https%3A%2F%2Fokn.midural.ru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140</TotalTime>
  <Words>555</Words>
  <Application>Microsoft Office PowerPoint</Application>
  <PresentationFormat>Произвольный</PresentationFormat>
  <Paragraphs>65</Paragraphs>
  <Slides>25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Наши земляки. Маркиан Фролов </vt:lpstr>
      <vt:lpstr>Слайд 2</vt:lpstr>
      <vt:lpstr>Маркиан Фролов (1892-1944)</vt:lpstr>
      <vt:lpstr>Город бобруйск</vt:lpstr>
      <vt:lpstr>Китайский город- харбин</vt:lpstr>
      <vt:lpstr>Анна николаевна есипова (1851-1914)</vt:lpstr>
      <vt:lpstr>Александр Константинович Глазунов (1865-1936)</vt:lpstr>
      <vt:lpstr>Свердловское музыкальное училище им. Чайковского </vt:lpstr>
      <vt:lpstr>Первый адрес – ул. красноармейская 70</vt:lpstr>
      <vt:lpstr>Рояль «бехштейн»</vt:lpstr>
      <vt:lpstr>«Поэма об Урале»</vt:lpstr>
      <vt:lpstr>Первая работа – музыкальный техникум ул. Первомайская, 22</vt:lpstr>
      <vt:lpstr>ДМШ №1 ИМ. ФРОЛОВА  УЛ.КЛАРЫ Цеткин, 13</vt:lpstr>
      <vt:lpstr>Консерватория – ул. Проспект Ленина, 26</vt:lpstr>
      <vt:lpstr>Музыкальная школа – десятилетка  ул. Проспект Ленина, 13</vt:lpstr>
      <vt:lpstr>Концерты</vt:lpstr>
      <vt:lpstr>«Филармония»</vt:lpstr>
      <vt:lpstr>Владимир Савич (1888-1947)</vt:lpstr>
      <vt:lpstr>Виктор Николаевич Трамбицкий (1895-1970)</vt:lpstr>
      <vt:lpstr>Спасители</vt:lpstr>
      <vt:lpstr>Михайловское кладбище  г.екатеринбург</vt:lpstr>
      <vt:lpstr>Постановка – «поэма об Урале»</vt:lpstr>
      <vt:lpstr>Опера «Энхэ-Булат батор»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Забытые имена Свердловской области Маркиан Фролов</dc:title>
  <dc:creator>учителя</dc:creator>
  <cp:lastModifiedBy>Makarenkova_O_N</cp:lastModifiedBy>
  <cp:revision>30</cp:revision>
  <dcterms:created xsi:type="dcterms:W3CDTF">2022-12-07T10:27:46Z</dcterms:created>
  <dcterms:modified xsi:type="dcterms:W3CDTF">2023-03-15T06:26:47Z</dcterms:modified>
</cp:coreProperties>
</file>