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428" r:id="rId3"/>
    <p:sldId id="427" r:id="rId4"/>
    <p:sldId id="429" r:id="rId5"/>
    <p:sldId id="415" r:id="rId6"/>
    <p:sldId id="334" r:id="rId7"/>
    <p:sldId id="326" r:id="rId8"/>
    <p:sldId id="331" r:id="rId9"/>
    <p:sldId id="336" r:id="rId10"/>
    <p:sldId id="345" r:id="rId11"/>
    <p:sldId id="353" r:id="rId12"/>
    <p:sldId id="344" r:id="rId13"/>
    <p:sldId id="328" r:id="rId14"/>
    <p:sldId id="358" r:id="rId15"/>
    <p:sldId id="359" r:id="rId16"/>
    <p:sldId id="370" r:id="rId17"/>
    <p:sldId id="371" r:id="rId18"/>
    <p:sldId id="373" r:id="rId19"/>
    <p:sldId id="360" r:id="rId20"/>
    <p:sldId id="374" r:id="rId21"/>
    <p:sldId id="375" r:id="rId22"/>
    <p:sldId id="376" r:id="rId23"/>
    <p:sldId id="377" r:id="rId24"/>
    <p:sldId id="379" r:id="rId25"/>
    <p:sldId id="383" r:id="rId26"/>
    <p:sldId id="384" r:id="rId27"/>
    <p:sldId id="386" r:id="rId28"/>
    <p:sldId id="387" r:id="rId29"/>
    <p:sldId id="389" r:id="rId30"/>
    <p:sldId id="390" r:id="rId31"/>
    <p:sldId id="391" r:id="rId32"/>
    <p:sldId id="395" r:id="rId33"/>
    <p:sldId id="362" r:id="rId34"/>
    <p:sldId id="365" r:id="rId35"/>
    <p:sldId id="396" r:id="rId36"/>
    <p:sldId id="397" r:id="rId37"/>
    <p:sldId id="398" r:id="rId38"/>
    <p:sldId id="400" r:id="rId39"/>
    <p:sldId id="405" r:id="rId40"/>
    <p:sldId id="413" r:id="rId41"/>
    <p:sldId id="414" r:id="rId42"/>
    <p:sldId id="424" r:id="rId43"/>
    <p:sldId id="425" r:id="rId44"/>
    <p:sldId id="420" r:id="rId45"/>
    <p:sldId id="421" r:id="rId46"/>
    <p:sldId id="417" r:id="rId47"/>
    <p:sldId id="426" r:id="rId48"/>
    <p:sldId id="418" r:id="rId49"/>
    <p:sldId id="347" r:id="rId50"/>
    <p:sldId id="430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800000"/>
    <a:srgbClr val="FFFFFF"/>
    <a:srgbClr val="008000"/>
    <a:srgbClr val="FFFF00"/>
    <a:srgbClr val="FFFFCC"/>
    <a:srgbClr val="FFFF99"/>
    <a:srgbClr val="FFFF66"/>
    <a:srgbClr val="003399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04" autoAdjust="0"/>
  </p:normalViewPr>
  <p:slideViewPr>
    <p:cSldViewPr>
      <p:cViewPr>
        <p:scale>
          <a:sx n="60" d="100"/>
          <a:sy n="60" d="100"/>
        </p:scale>
        <p:origin x="-3000" y="-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g0iHNeTZOs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в папку ЦК\Декадник_Предметов_ГЦ_2023\Екб_ДЕКАДНИК\in_article_d78868474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1"/>
            <a:ext cx="9787006" cy="7117797"/>
          </a:xfrm>
          <a:prstGeom prst="rect">
            <a:avLst/>
          </a:prstGeom>
          <a:noFill/>
        </p:spPr>
      </p:pic>
      <p:pic>
        <p:nvPicPr>
          <p:cNvPr id="11266" name="Picture 2" descr="D:\в папку ЦК\Декадник_Предметов_ГЦ_2023\Екб_ДЕКАДНИК\памятник-василию-татышеву-и-георгу-вильгельму-де-геннину-екатеринбург-159352706.jpg"/>
          <p:cNvPicPr>
            <a:picLocks noChangeAspect="1" noChangeArrowheads="1"/>
          </p:cNvPicPr>
          <p:nvPr/>
        </p:nvPicPr>
        <p:blipFill>
          <a:blip r:embed="rId3" cstate="print"/>
          <a:srcRect b="23891"/>
          <a:stretch>
            <a:fillRect/>
          </a:stretch>
        </p:blipFill>
        <p:spPr bwMode="auto">
          <a:xfrm>
            <a:off x="7143768" y="285728"/>
            <a:ext cx="1821762" cy="1981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8" name="Picture 4" descr="D:\в папку ЦК\Декадник_Предметов_ГЦ_2023\Екб_ДЕКАДНИК\gerb_sverdlovskoy_oblasti-768x5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1643074" cy="135732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857356" y="357166"/>
            <a:ext cx="514397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Yekaterinburg</a:t>
            </a:r>
            <a:endParaRPr lang="ru-RU" sz="6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Geographical Names and Places of Interest </a:t>
            </a:r>
          </a:p>
          <a:p>
            <a:pPr algn="ctr"/>
            <a:r>
              <a:rPr lang="en-US" sz="36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 the Map of the City </a:t>
            </a:r>
            <a:endParaRPr lang="ru-RU" sz="3600" b="1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1156"/>
          </a:xfr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Places in the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с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ity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. 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What are they in your language?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 Math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500042"/>
            <a:ext cx="4572000" cy="6156000"/>
          </a:xfrm>
          <a:solidFill>
            <a:schemeClr val="bg1">
              <a:lumMod val="95000"/>
              <a:alpha val="85000"/>
            </a:schemeClr>
          </a:solidFill>
        </p:spPr>
        <p:txBody>
          <a:bodyPr>
            <a:noAutofit/>
          </a:bodyPr>
          <a:lstStyle/>
          <a:p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monument; memorial;</a:t>
            </a:r>
          </a:p>
          <a:p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square; park; garden; botanical garden;</a:t>
            </a:r>
            <a:endParaRPr lang="ru-RU" sz="2300" dirty="0" smtClean="0">
              <a:latin typeface="Cambria" pitchFamily="18" charset="0"/>
              <a:ea typeface="Cambria Math" pitchFamily="18" charset="0"/>
            </a:endParaRPr>
          </a:p>
          <a:p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zoo; planetarium;</a:t>
            </a:r>
            <a:endParaRPr lang="ru-RU" sz="2300" dirty="0" smtClean="0">
              <a:latin typeface="Cambria" pitchFamily="18" charset="0"/>
              <a:ea typeface="Cambria Math" pitchFamily="18" charset="0"/>
            </a:endParaRPr>
          </a:p>
          <a:p>
            <a:r>
              <a:rPr lang="en-US" sz="2300" dirty="0" err="1" smtClean="0">
                <a:latin typeface="Cambria" pitchFamily="18" charset="0"/>
                <a:ea typeface="Cambria Math" pitchFamily="18" charset="0"/>
              </a:rPr>
              <a:t>aquapark</a:t>
            </a:r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; amusement park;</a:t>
            </a:r>
            <a:endParaRPr lang="ru-RU" sz="2300" dirty="0" smtClean="0">
              <a:latin typeface="Cambria" pitchFamily="18" charset="0"/>
              <a:ea typeface="Cambria Math" pitchFamily="18" charset="0"/>
            </a:endParaRPr>
          </a:p>
          <a:p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concert hall; opera house; theater; movie theater; cinema; circus;</a:t>
            </a:r>
          </a:p>
          <a:p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hotel, restaurant; cafeteria; cafe ; bank ; supermarket; swimming pool; skating rink; stadium; sports arena; health center;  pharmacy;</a:t>
            </a:r>
          </a:p>
          <a:p>
            <a:endParaRPr lang="en-US" sz="500" dirty="0" smtClean="0">
              <a:latin typeface="Cambria" pitchFamily="18" charset="0"/>
              <a:ea typeface="Cambria Math" pitchFamily="18" charset="0"/>
            </a:endParaRPr>
          </a:p>
          <a:p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school ;  college; institute; university; academy; library.</a:t>
            </a:r>
            <a:endParaRPr lang="ru-RU" sz="2300" dirty="0" smtClean="0">
              <a:latin typeface="Cambria" pitchFamily="18" charset="0"/>
              <a:ea typeface="Cambria Math" pitchFamily="18" charset="0"/>
            </a:endParaRPr>
          </a:p>
          <a:p>
            <a:pPr marL="265113" indent="-265113"/>
            <a:endParaRPr lang="ru-RU" sz="23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429124" y="500042"/>
            <a:ext cx="4429156" cy="6156000"/>
          </a:xfrm>
          <a:solidFill>
            <a:schemeClr val="bg1">
              <a:lumMod val="95000"/>
              <a:alpha val="85000"/>
            </a:schemeClr>
          </a:solidFill>
        </p:spPr>
        <p:txBody>
          <a:bodyPr>
            <a:noAutofit/>
          </a:bodyPr>
          <a:lstStyle/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памятник; мемориал;</a:t>
            </a:r>
            <a:endParaRPr lang="en-US" sz="2300" dirty="0" smtClean="0">
              <a:solidFill>
                <a:srgbClr val="000066"/>
              </a:solidFill>
              <a:latin typeface="Cambria" pitchFamily="18" charset="0"/>
            </a:endParaRP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площадь;</a:t>
            </a:r>
            <a:r>
              <a:rPr lang="en-US" sz="2300" dirty="0" smtClean="0">
                <a:solidFill>
                  <a:srgbClr val="000066"/>
                </a:solidFill>
                <a:latin typeface="Cambria" pitchFamily="18" charset="0"/>
              </a:rPr>
              <a:t> 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парк; сад; ботанический сад;</a:t>
            </a:r>
            <a:endParaRPr lang="en-US" sz="2300" dirty="0" smtClean="0">
              <a:solidFill>
                <a:srgbClr val="000066"/>
              </a:solidFill>
              <a:latin typeface="Cambria" pitchFamily="18" charset="0"/>
            </a:endParaRP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зоопарк; планетарий;</a:t>
            </a:r>
            <a:r>
              <a:rPr lang="en-US" sz="2300" dirty="0" smtClean="0">
                <a:solidFill>
                  <a:srgbClr val="000066"/>
                </a:solidFill>
                <a:latin typeface="Cambria" pitchFamily="18" charset="0"/>
              </a:rPr>
              <a:t> 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аквапарк</a:t>
            </a:r>
            <a:r>
              <a:rPr lang="en-US" sz="2300" dirty="0" smtClean="0">
                <a:solidFill>
                  <a:srgbClr val="000066"/>
                </a:solidFill>
                <a:latin typeface="Cambria" pitchFamily="18" charset="0"/>
              </a:rPr>
              <a:t> 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парк развлечений;</a:t>
            </a:r>
            <a:endParaRPr lang="en-US" sz="2300" dirty="0" smtClean="0">
              <a:solidFill>
                <a:srgbClr val="000066"/>
              </a:solidFill>
              <a:latin typeface="Cambria" pitchFamily="18" charset="0"/>
            </a:endParaRP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концертный зал; оперный театр; театр; кинотеатр; </a:t>
            </a:r>
            <a:endParaRPr lang="en-US" sz="2300" dirty="0" smtClean="0">
              <a:solidFill>
                <a:srgbClr val="000066"/>
              </a:solidFill>
              <a:latin typeface="Cambria" pitchFamily="18" charset="0"/>
            </a:endParaRPr>
          </a:p>
          <a:p>
            <a:pPr>
              <a:buNone/>
            </a:pPr>
            <a:r>
              <a:rPr lang="en-US" sz="2300" dirty="0" smtClean="0">
                <a:solidFill>
                  <a:srgbClr val="000066"/>
                </a:solidFill>
                <a:latin typeface="Cambria" pitchFamily="18" charset="0"/>
              </a:rPr>
              <a:t>      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цирк;</a:t>
            </a:r>
            <a:endParaRPr lang="en-US" sz="2300" dirty="0" smtClean="0">
              <a:solidFill>
                <a:srgbClr val="000066"/>
              </a:solidFill>
              <a:latin typeface="Cambria" pitchFamily="18" charset="0"/>
            </a:endParaRPr>
          </a:p>
          <a:p>
            <a:endParaRPr lang="en-US" sz="100" dirty="0" smtClean="0">
              <a:solidFill>
                <a:srgbClr val="000066"/>
              </a:solidFill>
              <a:latin typeface="Cambria" pitchFamily="18" charset="0"/>
            </a:endParaRP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гостиница, ресторан;</a:t>
            </a:r>
            <a:r>
              <a:rPr lang="en-US" sz="2300" dirty="0" smtClean="0">
                <a:solidFill>
                  <a:srgbClr val="000066"/>
                </a:solidFill>
                <a:latin typeface="Cambria" pitchFamily="18" charset="0"/>
              </a:rPr>
              <a:t> 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кафетерий; кафе</a:t>
            </a:r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;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 банк</a:t>
            </a:r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;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 супермаркет</a:t>
            </a:r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;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 бассейн; каток; стадион; спортивная арена; медицинский центр;</a:t>
            </a:r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 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аптека</a:t>
            </a:r>
            <a:r>
              <a:rPr lang="en-US" sz="2300" dirty="0" smtClean="0">
                <a:latin typeface="Cambria" pitchFamily="18" charset="0"/>
                <a:ea typeface="Cambria Math" pitchFamily="18" charset="0"/>
              </a:rPr>
              <a:t>;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 </a:t>
            </a:r>
            <a:endParaRPr lang="en-US" sz="2300" dirty="0" smtClean="0">
              <a:solidFill>
                <a:srgbClr val="000066"/>
              </a:solidFill>
              <a:latin typeface="Cambria" pitchFamily="18" charset="0"/>
            </a:endParaRP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школа; колледж; институт; университет; академия; библиотека</a:t>
            </a:r>
            <a:r>
              <a:rPr lang="en-US" sz="2300" dirty="0" smtClean="0">
                <a:solidFill>
                  <a:srgbClr val="000066"/>
                </a:solidFill>
                <a:latin typeface="Cambria" pitchFamily="18" charset="0"/>
              </a:rPr>
              <a:t>.</a:t>
            </a:r>
          </a:p>
          <a:p>
            <a:endParaRPr lang="ru-RU" sz="23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D:\в папку ЦК\Декадник_Предметов_ГЦ_2023\Екб_ДЕКАДНИК\Ekaterinburg-dostoprimechatelnosti.pn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1051" cy="6858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142944" y="4714884"/>
            <a:ext cx="80010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Yekaterinburg is </a:t>
            </a:r>
          </a:p>
          <a:p>
            <a:pPr algn="ctr"/>
            <a:r>
              <a:rPr lang="en-US" sz="6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a very </a:t>
            </a:r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beautiful city.</a:t>
            </a:r>
            <a:endParaRPr lang="ru-RU" sz="6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Екатеринбург зимой: что посмотреть в 2022-23, погода, где погулять, фото,  Новый го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4500562" y="2214554"/>
            <a:ext cx="4038600" cy="1571636"/>
          </a:xfrm>
          <a:solidFill>
            <a:schemeClr val="bg1">
              <a:alpha val="3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000066"/>
                </a:solidFill>
                <a:latin typeface="Cambria" pitchFamily="18" charset="0"/>
                <a:hlinkClick r:id="rId3"/>
              </a:rPr>
              <a:t>https://www.youtube.com/watch?v=vg0iHNeTZOs</a:t>
            </a:r>
            <a:endParaRPr lang="ru-RU" b="1" dirty="0" smtClean="0">
              <a:solidFill>
                <a:srgbClr val="000066"/>
              </a:solidFill>
              <a:latin typeface="Cambria" pitchFamily="18" charset="0"/>
              <a:hlinkClick r:id="rId3"/>
            </a:endParaRPr>
          </a:p>
          <a:p>
            <a:endParaRPr lang="ru-RU" dirty="0">
              <a:hlinkClick r:id="rId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5857892"/>
            <a:ext cx="5286412" cy="769441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Places in the </a:t>
            </a:r>
            <a:r>
              <a:rPr lang="ru-RU" sz="4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с</a:t>
            </a:r>
            <a:r>
              <a:rPr lang="en-US" sz="4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ity</a:t>
            </a:r>
            <a:endParaRPr lang="ru-RU" sz="4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428604"/>
            <a:ext cx="7826438" cy="92333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3.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Watch a small video 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kb all districts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981950"/>
            <a:ext cx="5562619" cy="559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14282" y="2500306"/>
            <a:ext cx="3519490" cy="418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</a:rPr>
              <a:t>Ordzhonikidzevsky</a:t>
            </a:r>
            <a:r>
              <a:rPr lang="en-US" sz="2800" dirty="0" smtClean="0">
                <a:latin typeface="Cambria" pitchFamily="18" charset="0"/>
              </a:rPr>
              <a:t> </a:t>
            </a:r>
            <a:endParaRPr lang="ru-RU" sz="2800" dirty="0" smtClean="0">
              <a:latin typeface="Cambria" pitchFamily="18" charset="0"/>
            </a:endParaRPr>
          </a:p>
          <a:p>
            <a:pPr marL="95250" indent="-952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</a:rPr>
              <a:t>Chkalovsky</a:t>
            </a:r>
            <a:r>
              <a:rPr lang="en-US" sz="2800" dirty="0" smtClean="0">
                <a:latin typeface="Cambria" pitchFamily="18" charset="0"/>
              </a:rPr>
              <a:t> </a:t>
            </a:r>
            <a:endParaRPr lang="ru-RU" sz="2800" dirty="0" smtClean="0">
              <a:latin typeface="Cambria" pitchFamily="18" charset="0"/>
            </a:endParaRPr>
          </a:p>
          <a:p>
            <a:pPr marL="95250" indent="-952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</a:rPr>
              <a:t>Verkh-Isetsky</a:t>
            </a:r>
            <a:r>
              <a:rPr lang="en-US" sz="2800" dirty="0" smtClean="0">
                <a:latin typeface="Cambria" pitchFamily="18" charset="0"/>
              </a:rPr>
              <a:t> </a:t>
            </a:r>
            <a:endParaRPr lang="ru-RU" sz="2800" dirty="0" smtClean="0">
              <a:latin typeface="Cambria" pitchFamily="18" charset="0"/>
            </a:endParaRPr>
          </a:p>
          <a:p>
            <a:pPr marL="95250" indent="-952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</a:rPr>
              <a:t>Akademicheskiy</a:t>
            </a:r>
            <a:endParaRPr lang="ru-RU" sz="2800" dirty="0" smtClean="0">
              <a:latin typeface="Cambria" pitchFamily="18" charset="0"/>
            </a:endParaRPr>
          </a:p>
          <a:p>
            <a:pPr marL="95250" indent="-952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</a:rPr>
              <a:t>Kirovsky</a:t>
            </a:r>
            <a:endParaRPr lang="ru-RU" sz="2800" dirty="0" smtClean="0">
              <a:latin typeface="Cambria" pitchFamily="18" charset="0"/>
            </a:endParaRPr>
          </a:p>
          <a:p>
            <a:pPr marL="95250" indent="-952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</a:rPr>
              <a:t>Zheleznodorozhnyy</a:t>
            </a:r>
            <a:r>
              <a:rPr lang="en-US" sz="2800" dirty="0" smtClean="0">
                <a:latin typeface="Cambria" pitchFamily="18" charset="0"/>
              </a:rPr>
              <a:t> </a:t>
            </a:r>
            <a:endParaRPr lang="ru-RU" sz="2800" dirty="0" smtClean="0">
              <a:latin typeface="Cambria" pitchFamily="18" charset="0"/>
            </a:endParaRPr>
          </a:p>
          <a:p>
            <a:pPr marL="95250" indent="-952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</a:rPr>
              <a:t>Leninsky</a:t>
            </a:r>
            <a:r>
              <a:rPr lang="en-US" sz="2800" dirty="0" smtClean="0">
                <a:latin typeface="Cambria" pitchFamily="18" charset="0"/>
              </a:rPr>
              <a:t> </a:t>
            </a:r>
            <a:endParaRPr lang="ru-RU" sz="2800" dirty="0" smtClean="0">
              <a:latin typeface="Cambria" pitchFamily="18" charset="0"/>
            </a:endParaRPr>
          </a:p>
          <a:p>
            <a:pPr marL="95250" indent="-952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</a:rPr>
              <a:t>Oktyabrsky</a:t>
            </a:r>
            <a:r>
              <a:rPr lang="en-US" sz="2800" dirty="0" smtClean="0">
                <a:latin typeface="Cambria" pitchFamily="18" charset="0"/>
              </a:rPr>
              <a:t> </a:t>
            </a:r>
            <a:endParaRPr lang="ru-RU" sz="2800" dirty="0" smtClean="0">
              <a:latin typeface="Cambria" pitchFamily="18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214282" y="928670"/>
            <a:ext cx="3714776" cy="1143008"/>
          </a:xfrm>
          <a:prstGeom prst="wedgeRectCallout">
            <a:avLst>
              <a:gd name="adj1" fmla="val -39712"/>
              <a:gd name="adj2" fmla="val 93931"/>
            </a:avLst>
          </a:prstGeom>
          <a:solidFill>
            <a:srgbClr val="FFFF66"/>
          </a:solidFill>
          <a:ln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algn="ctr"/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</a:rPr>
              <a:t>Match the name of the district with its number</a:t>
            </a:r>
          </a:p>
          <a:p>
            <a:pPr marL="95250" algn="ctr"/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</a:rPr>
              <a:t> on the map  </a:t>
            </a:r>
            <a:endParaRPr lang="ru-RU" sz="24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14290"/>
            <a:ext cx="8929718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Administrative districts of Yekaterinburg</a:t>
            </a:r>
            <a:endParaRPr lang="ru-RU" sz="3400" b="1" cap="none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irill\Desktop\daf3dece303e7ab5bd2ac13ef67b9ac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85720" y="285728"/>
            <a:ext cx="3143272" cy="1000132"/>
          </a:xfrm>
          <a:prstGeom prst="wedgeRoundRectCallout">
            <a:avLst>
              <a:gd name="adj1" fmla="val -43065"/>
              <a:gd name="adj2" fmla="val 131611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algn="ctr"/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Choose </a:t>
            </a:r>
          </a:p>
          <a:p>
            <a:pPr marL="95250" algn="ctr"/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 correct name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2214554"/>
            <a:ext cx="7072362" cy="1938992"/>
          </a:xfrm>
          <a:prstGeom prst="rect">
            <a:avLst/>
          </a:prstGeom>
          <a:solidFill>
            <a:srgbClr val="FFFFFF">
              <a:alpha val="2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4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</a:t>
            </a:r>
            <a:r>
              <a:rPr lang="en-US" sz="6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</a:t>
            </a:r>
          </a:p>
          <a:p>
            <a:pPr algn="ctr"/>
            <a:r>
              <a:rPr kumimoji="0" lang="en-US" sz="60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and its sights</a:t>
            </a:r>
            <a:endParaRPr lang="ru-RU" sz="6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 папку ЦК\Декадник_Предметов_ГЦ_2023\Новая папка\monuments\6_Proletarskaya St,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14282" y="214290"/>
            <a:ext cx="3429024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1. Choose the correct name of the monument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5072066" y="5429264"/>
            <a:ext cx="3786214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1.1  Monument to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Alexander Pushkin 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Dmitry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Mamin-Sibiryak</a:t>
            </a:r>
            <a:endParaRPr lang="ru-RU" sz="2200" b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pload.wikimedia.org/wikipedia/commons/thumb/f/fb/Aerial_photos_of_Yekaterinburg-31.jpeg/1024px-Aerial_photos_of_Yekaterinburg-31.jpeg"/>
          <p:cNvPicPr>
            <a:picLocks noChangeAspect="1" noChangeArrowheads="1"/>
          </p:cNvPicPr>
          <p:nvPr/>
        </p:nvPicPr>
        <p:blipFill>
          <a:blip r:embed="rId2"/>
          <a:srcRect l="13153" r="105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D:\в папку ЦК\Декадник_Предметов_ГЦ_2023\Новая папка\monuments\vasily-tatishchev-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000240"/>
            <a:ext cx="3500462" cy="466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214282" y="214290"/>
            <a:ext cx="3429024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1. Choose the correct name of the monument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14282" y="5500702"/>
            <a:ext cx="5643602" cy="1143008"/>
          </a:xfrm>
          <a:prstGeom prst="wedgeRoundRectCallout">
            <a:avLst>
              <a:gd name="adj1" fmla="val -46800"/>
              <a:gd name="adj2" fmla="val 5121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1.2  Monument to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V.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Tatishchev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and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G.Wilhelm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de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Gennin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Minin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and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Pozharsky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</a:p>
          <a:p>
            <a:pPr lvl="0">
              <a:buFont typeface="Arial" pitchFamily="34" charset="0"/>
              <a:buChar char="•"/>
            </a:pP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D:\в папку ЦК\Декадник_Предметов_ГЦ_2023\Новая папка\monuments\26_big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7860"/>
            <a:ext cx="9167813" cy="6875860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14282" y="214290"/>
            <a:ext cx="3429024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1. Choose the correct name of the monument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857884" y="5500702"/>
            <a:ext cx="3071834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en-US" sz="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1.3  Monument to</a:t>
            </a: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The Beatles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Nautilus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Pompilius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/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57752" y="4714884"/>
            <a:ext cx="1214446" cy="10715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в папку ЦК\Декадник_Предметов_ГЦ_2023\Новая папка\monuments\monument-to-sverdlov.jpg"/>
          <p:cNvPicPr>
            <a:picLocks noChangeAspect="1" noChangeArrowheads="1"/>
          </p:cNvPicPr>
          <p:nvPr/>
        </p:nvPicPr>
        <p:blipFill>
          <a:blip r:embed="rId2"/>
          <a:srcRect l="2343" t="4166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14282" y="214290"/>
            <a:ext cx="3429024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1. Choose the correct name of the monument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572132" y="5500702"/>
            <a:ext cx="3357586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1.4  Monument to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Vladimir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Mayakovsky</a:t>
            </a:r>
            <a:endParaRPr lang="en-US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Yakov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Sverdlov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Достопримечательность Памятник маршалу Жукову в Екатеринбурге по адресу пр.  Ленина, 71"/>
          <p:cNvPicPr>
            <a:picLocks noChangeAspect="1" noChangeArrowheads="1"/>
          </p:cNvPicPr>
          <p:nvPr/>
        </p:nvPicPr>
        <p:blipFill>
          <a:blip r:embed="rId2"/>
          <a:srcRect l="3037" r="7862"/>
          <a:stretch>
            <a:fillRect/>
          </a:stretch>
        </p:blipFill>
        <p:spPr bwMode="auto">
          <a:xfrm>
            <a:off x="0" y="-2"/>
            <a:ext cx="9171478" cy="6858001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14282" y="214290"/>
            <a:ext cx="3429024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1. Choose the correct name of the monument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214942" y="5500702"/>
            <a:ext cx="3714776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1.5  Monument to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Georgy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Zhukov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Konstantin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Rokossovsky</a:t>
            </a:r>
            <a:endParaRPr lang="en-US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в папку ЦК\Декадник_Предметов_ГЦ_2023\Новая папка\фото\high-angle-view-yekaterinburg-russia-central-northern-parts-city-church-blood-ascension-observation-deck-1085771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357166"/>
            <a:ext cx="8715436" cy="627864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687388" indent="-514350" algn="just">
              <a:tabLst>
                <a:tab pos="8245475" algn="l"/>
              </a:tabLst>
            </a:pPr>
            <a:endParaRPr lang="ru-RU" sz="1200" dirty="0" smtClean="0">
              <a:latin typeface="Cambria" pitchFamily="18" charset="0"/>
            </a:endParaRPr>
          </a:p>
          <a:p>
            <a:pPr marL="687388" indent="-514350" algn="just">
              <a:tabLst>
                <a:tab pos="8245475" algn="l"/>
              </a:tabLst>
            </a:pPr>
            <a:endParaRPr lang="en-US" sz="3600" dirty="0" smtClean="0">
              <a:latin typeface="Cambria" pitchFamily="18" charset="0"/>
            </a:endParaRPr>
          </a:p>
          <a:p>
            <a:pPr marL="687388" indent="-514350" algn="just">
              <a:tabLst>
                <a:tab pos="8245475" algn="l"/>
              </a:tabLs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Hello, dear cadets!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630238" algn="just">
              <a:tabLst>
                <a:tab pos="8245475" algn="l"/>
              </a:tabLst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Welcome to our lesson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“A trip to Yekaterinburg”! 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173038" algn="just">
              <a:tabLst>
                <a:tab pos="8245475" algn="l"/>
              </a:tabLs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  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Let’s divide into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 teams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630238" indent="-457200" algn="just">
              <a:tabLst>
                <a:tab pos="8245475" algn="l"/>
              </a:tabLst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</a:t>
            </a:r>
            <a:r>
              <a:rPr lang="en-US" sz="2800" dirty="0" smtClean="0">
                <a:latin typeface="Cambria" pitchFamily="18" charset="0"/>
              </a:rPr>
              <a:t> 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It doesn’t matter that there is one more participant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 a team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then in another one.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630238" indent="-457200" algn="just">
              <a:tabLst>
                <a:tab pos="8245475" algn="l"/>
              </a:tabLst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</a:t>
            </a:r>
            <a:r>
              <a:rPr lang="en-US" sz="2800" dirty="0" smtClean="0">
                <a:latin typeface="Cambria" pitchFamily="18" charset="0"/>
              </a:rPr>
              <a:t> 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Everybody gets a blank form of achievements to fill in. Don’t forget to sign them.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173038" algn="just">
              <a:tabLst>
                <a:tab pos="8245475" algn="l"/>
              </a:tabLst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5.</a:t>
            </a:r>
            <a:r>
              <a:rPr lang="en-US" sz="2800" dirty="0" smtClean="0">
                <a:latin typeface="Cambria" pitchFamily="18" charset="0"/>
              </a:rPr>
              <a:t> </a:t>
            </a:r>
            <a:r>
              <a:rPr lang="ru-RU" sz="2800" dirty="0" smtClean="0">
                <a:latin typeface="Cambria" pitchFamily="18" charset="0"/>
              </a:rPr>
              <a:t> 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There is no need to discuss the results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630238" algn="just">
              <a:tabLst>
                <a:tab pos="8245475" algn="l"/>
              </a:tabLs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moving from one task to another.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  <a:p>
            <a:pPr marL="630238" indent="-457200">
              <a:tabLst>
                <a:tab pos="8245475" algn="l"/>
              </a:tabLs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6.</a:t>
            </a:r>
            <a:r>
              <a:rPr lang="ru-RU" sz="2800" dirty="0" smtClean="0">
                <a:latin typeface="Cambria" pitchFamily="18" charset="0"/>
              </a:rPr>
              <a:t>  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Everybody’s achievements will result to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achievements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of the team. The more you try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630238" algn="just">
              <a:tabLst>
                <a:tab pos="8245475" algn="l"/>
              </a:tabLs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 do the best the more successful is your team.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14480" y="285728"/>
            <a:ext cx="615905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The rules of the lesson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D:\в папку ЦК\Декадник_Предметов_ГЦ_2023\Новая папка\theatres\_1342.jpg"/>
          <p:cNvPicPr>
            <a:picLocks noChangeAspect="1" noChangeArrowheads="1"/>
          </p:cNvPicPr>
          <p:nvPr/>
        </p:nvPicPr>
        <p:blipFill>
          <a:blip r:embed="rId2"/>
          <a:srcRect l="2301" r="89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14282" y="214290"/>
            <a:ext cx="3143272" cy="1000132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2. Choose the correct name of the theater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8992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143504" y="5500702"/>
            <a:ext cx="3786214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2.1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Philharmonic Hall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Musical Comedy Theater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14282" y="214290"/>
            <a:ext cx="3143272" cy="1000132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2. Choose the correct name of the theater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8992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786314" y="5500702"/>
            <a:ext cx="4071966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/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2.2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Chamber Theater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Young 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Spectators’s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Theater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Свердловская филармония - отзыв о Свердловская государственная  академическая филармония, Екатеринбург, Россия - Tripadvisor"/>
          <p:cNvPicPr>
            <a:picLocks noChangeAspect="1" noChangeArrowheads="1"/>
          </p:cNvPicPr>
          <p:nvPr/>
        </p:nvPicPr>
        <p:blipFill>
          <a:blip r:embed="rId2"/>
          <a:srcRect r="4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14282" y="214290"/>
            <a:ext cx="3143272" cy="1000132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2. Choose the correct name of the theater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8992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429124" y="5500702"/>
            <a:ext cx="4500594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2.3</a:t>
            </a:r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Philharmonic Hall</a:t>
            </a:r>
            <a:endParaRPr lang="ru-RU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Actors’ House Culture Center 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60000"/>
              <a:lumOff val="40000"/>
              <a:alpha val="77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3" name="Picture 1" descr="D:\в папку ЦК\Декадник_Предметов_ГЦ_2023\Новая папка\theatres\Театр_Эстрады_(Екатеринбург).jpg"/>
          <p:cNvPicPr>
            <a:picLocks noChangeAspect="1" noChangeArrowheads="1"/>
          </p:cNvPicPr>
          <p:nvPr/>
        </p:nvPicPr>
        <p:blipFill>
          <a:blip r:embed="rId2"/>
          <a:srcRect b="4166"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14282" y="214290"/>
            <a:ext cx="3143272" cy="1000132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2. Choose the correct name of the theater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714876" y="5500702"/>
            <a:ext cx="4214842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2.4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Variety Theater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Children’s Philharmonic Hall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D:\в папку ЦК\Декадник_Предметов_ГЦ_2023\Новая папка\theatres\ebur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" y="0"/>
            <a:ext cx="9143775" cy="6858000"/>
          </a:xfrm>
          <a:prstGeom prst="rect">
            <a:avLst/>
          </a:prstGeom>
          <a:noFill/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214282" y="214290"/>
            <a:ext cx="3143272" cy="1000132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2. Choose the correct name of the theater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8992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929058" y="5572140"/>
            <a:ext cx="5000660" cy="1071570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2.5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Academic Opera and Ballet Theater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Drama Theater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в папку ЦК\Декадник_Предметов_ГЦ_2023\Новая папка\museums\3_2.jpg"/>
          <p:cNvPicPr>
            <a:picLocks noChangeAspect="1" noChangeArrowheads="1"/>
          </p:cNvPicPr>
          <p:nvPr/>
        </p:nvPicPr>
        <p:blipFill>
          <a:blip r:embed="rId2"/>
          <a:srcRect l="3529" r="3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14282" y="214290"/>
            <a:ext cx="3143272" cy="1000132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3. Choose the correct name of the museum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500430" y="5500702"/>
            <a:ext cx="5214974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3.1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latin typeface="Cambria" pitchFamily="18" charset="0"/>
              </a:rPr>
              <a:t> Museum of Architecture and Design</a:t>
            </a:r>
            <a:endParaRPr lang="ru-RU" sz="2200" dirty="0" smtClean="0">
              <a:solidFill>
                <a:srgbClr val="C00000"/>
              </a:solidFill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latin typeface="Cambria" pitchFamily="18" charset="0"/>
              </a:rPr>
              <a:t> Yekaterinburg Museum of Fine Arts </a:t>
            </a:r>
            <a:endParaRPr lang="ru-RU" sz="2200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D:\в папку ЦК\Декадник_Предметов_ГЦ_2023\Новая папка\museums\1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14282" y="214290"/>
            <a:ext cx="3143272" cy="1000132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3. Choose the correct name of the museum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28596" y="5500702"/>
            <a:ext cx="8429684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3.2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latin typeface="Cambria" pitchFamily="18" charset="0"/>
              </a:rPr>
              <a:t> Ural Geological Museum</a:t>
            </a:r>
            <a:endParaRPr lang="ru-RU" sz="2200" dirty="0" smtClean="0">
              <a:solidFill>
                <a:srgbClr val="C00000"/>
              </a:solidFill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latin typeface="Cambria" pitchFamily="18" charset="0"/>
              </a:rPr>
              <a:t> Museum of Sverdlovsk Railway History, Science and Machinery</a:t>
            </a:r>
            <a:endParaRPr lang="ru-RU" sz="2200" dirty="0" smtClean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в папку ЦК\Декадник_Предметов_ГЦ_2023\Новая папка\museums\6_Дом_Бажова.jpg"/>
          <p:cNvPicPr>
            <a:picLocks noChangeAspect="1" noChangeArrowheads="1"/>
          </p:cNvPicPr>
          <p:nvPr/>
        </p:nvPicPr>
        <p:blipFill>
          <a:blip r:embed="rId2"/>
          <a:srcRect l="32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14282" y="214290"/>
            <a:ext cx="3143272" cy="1000132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3. Choose the correct name of the museum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286116" y="5500702"/>
            <a:ext cx="5643602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3.3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latin typeface="Cambria" pitchFamily="18" charset="0"/>
              </a:rPr>
              <a:t> 20</a:t>
            </a:r>
            <a:r>
              <a:rPr lang="en-US" sz="2200" b="1" baseline="30000" dirty="0" smtClean="0">
                <a:solidFill>
                  <a:srgbClr val="C00000"/>
                </a:solidFill>
                <a:latin typeface="Cambria" pitchFamily="18" charset="0"/>
              </a:rPr>
              <a:t>th</a:t>
            </a:r>
            <a:r>
              <a:rPr lang="en-US" sz="2200" b="1" dirty="0" smtClean="0">
                <a:solidFill>
                  <a:srgbClr val="C00000"/>
                </a:solidFill>
                <a:latin typeface="Cambria" pitchFamily="18" charset="0"/>
              </a:rPr>
              <a:t> Century Ural Literary Life Museum</a:t>
            </a:r>
            <a:endParaRPr lang="ru-RU" sz="2200" dirty="0" smtClean="0">
              <a:solidFill>
                <a:srgbClr val="C00000"/>
              </a:solidFill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Cambria" pitchFamily="18" charset="0"/>
              </a:rPr>
              <a:t>Pavel</a:t>
            </a:r>
            <a:r>
              <a:rPr lang="en-US" sz="2200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Cambria" pitchFamily="18" charset="0"/>
              </a:rPr>
              <a:t>Bazhov</a:t>
            </a:r>
            <a:r>
              <a:rPr lang="en-US" sz="2200" b="1" dirty="0" smtClean="0">
                <a:solidFill>
                  <a:srgbClr val="C00000"/>
                </a:solidFill>
                <a:latin typeface="Cambria" pitchFamily="18" charset="0"/>
              </a:rPr>
              <a:t> Memorial House Museum </a:t>
            </a:r>
            <a:endParaRPr lang="ru-RU" sz="2200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D:\в папку ЦК\Декадник_Предметов_ГЦ_2023\Новая папка\museums\7.jpeg"/>
          <p:cNvPicPr>
            <a:picLocks noChangeAspect="1" noChangeArrowheads="1"/>
          </p:cNvPicPr>
          <p:nvPr/>
        </p:nvPicPr>
        <p:blipFill>
          <a:blip r:embed="rId2"/>
          <a:srcRect l="2166" r="7561"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14282" y="214290"/>
            <a:ext cx="3143272" cy="1000132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3. Choose the correct name of the museum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928662" y="5500702"/>
            <a:ext cx="8001056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3.4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Dmitry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Mamin-Sibiryak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Literary Memorial House Museum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19</a:t>
            </a:r>
            <a:r>
              <a:rPr lang="en-US" sz="22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Century Ural Literary Life Museum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в папку ЦК\Декадник_Предметов_ГЦ_2023\Новая папка\museums\8_2.jpg"/>
          <p:cNvPicPr>
            <a:picLocks noChangeAspect="1" noChangeArrowheads="1"/>
          </p:cNvPicPr>
          <p:nvPr/>
        </p:nvPicPr>
        <p:blipFill>
          <a:blip r:embed="rId2"/>
          <a:srcRect r="7666"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14282" y="214290"/>
            <a:ext cx="3143272" cy="1000132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3. Choose the correct name of the museum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286116" y="5500702"/>
            <a:ext cx="5643602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3.5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Museum of the History of Yekaterinburg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Nature Museum</a:t>
            </a:r>
            <a:endParaRPr lang="ru-RU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в папку ЦК\Декадник_Предметов_ГЦ_2023\Новая папка\фото\high-angle-view-yekaterinburg-russia-central-northern-parts-city-church-blood-ascension-observation-deck-1085771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428604"/>
            <a:ext cx="8715436" cy="495520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ru-RU" sz="5400" dirty="0" smtClean="0">
              <a:latin typeface="Cambria" pitchFamily="18" charset="0"/>
            </a:endParaRPr>
          </a:p>
          <a:p>
            <a:pPr marL="514350" indent="-514350"/>
            <a:r>
              <a:rPr lang="ru-RU" sz="2800" b="1" dirty="0" smtClean="0">
                <a:latin typeface="Cambria" pitchFamily="18" charset="0"/>
              </a:rPr>
              <a:t>7.   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 determine the best team in a group the number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514350" indent="-514350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of points of the team members will be summed up and then divided into the number of participants.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514350" indent="-514350"/>
            <a:endParaRPr lang="ru-RU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536575" indent="-536575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 given average score of a team member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determines the winner team.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536575" indent="-536575"/>
            <a:endParaRPr lang="ru-RU" sz="1200" dirty="0" smtClean="0">
              <a:latin typeface="Cambria" pitchFamily="18" charset="0"/>
            </a:endParaRPr>
          </a:p>
          <a:p>
            <a:pPr marL="514350" indent="-514350"/>
            <a:r>
              <a:rPr lang="ru-RU" sz="2800" b="1" dirty="0" smtClean="0">
                <a:latin typeface="Cambria" pitchFamily="18" charset="0"/>
              </a:rPr>
              <a:t>8.</a:t>
            </a:r>
            <a:r>
              <a:rPr lang="ru-RU" sz="2800" dirty="0" smtClean="0">
                <a:latin typeface="Cambria" pitchFamily="18" charset="0"/>
              </a:rPr>
              <a:t>   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 leading team will be determined according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514350" indent="-514350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 highest average score among the 9</a:t>
            </a:r>
            <a:r>
              <a:rPr lang="en-US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/10</a:t>
            </a:r>
            <a:r>
              <a:rPr lang="en-US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grades.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14480" y="285728"/>
            <a:ext cx="615905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The rules of the lesson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D:\в папку ЦК\Декадник_Предметов_ГЦ_2023\Новая папка\houses\Yekaterinburg_LeninAvenue35_005_2817.jpg"/>
          <p:cNvPicPr>
            <a:picLocks noChangeAspect="1" noChangeArrowheads="1"/>
          </p:cNvPicPr>
          <p:nvPr/>
        </p:nvPicPr>
        <p:blipFill>
          <a:blip r:embed="rId2"/>
          <a:srcRect l="2343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214282" y="214290"/>
            <a:ext cx="3071834" cy="928694"/>
          </a:xfrm>
          <a:prstGeom prst="wedgeRoundRectCallout">
            <a:avLst>
              <a:gd name="adj1" fmla="val -42485"/>
              <a:gd name="adj2" fmla="val 122517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4. Choose the correct name of the house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714876" y="5500702"/>
            <a:ext cx="4214842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4.1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Sevastyanov’s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House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Merchant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Ryazanov’s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House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D:\в папку ЦК\Декадник_Предметов_ГЦ_2023\Новая папка\houses\Усадьба_Расторгуева-Харитонова_Екатеринбург.jpg"/>
          <p:cNvPicPr>
            <a:picLocks noChangeAspect="1" noChangeArrowheads="1"/>
          </p:cNvPicPr>
          <p:nvPr/>
        </p:nvPicPr>
        <p:blipFill>
          <a:blip r:embed="rId2" cstate="print"/>
          <a:srcRect l="4689" r="6631"/>
          <a:stretch>
            <a:fillRect/>
          </a:stretch>
        </p:blipFill>
        <p:spPr bwMode="auto">
          <a:xfrm>
            <a:off x="-39290" y="-1"/>
            <a:ext cx="9183290" cy="6858001"/>
          </a:xfrm>
          <a:prstGeom prst="rect">
            <a:avLst/>
          </a:prstGeom>
          <a:noFill/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214282" y="214290"/>
            <a:ext cx="3071834" cy="928694"/>
          </a:xfrm>
          <a:prstGeom prst="wedgeRoundRectCallout">
            <a:avLst>
              <a:gd name="adj1" fmla="val -42485"/>
              <a:gd name="adj2" fmla="val 122517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4. Choose the correct name of the house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571736" y="5500702"/>
            <a:ext cx="6286544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4.2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House of Mining Plant’s Head Administrator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Rastorguyev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-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Kharitonov’s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mansion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в папку ЦК\Декадник_Предметов_ГЦ_2023\Новая папка\houses\3_-Tq01_Pe1qw.jpg"/>
          <p:cNvPicPr>
            <a:picLocks noChangeAspect="1" noChangeArrowheads="1"/>
          </p:cNvPicPr>
          <p:nvPr/>
        </p:nvPicPr>
        <p:blipFill>
          <a:blip r:embed="rId2"/>
          <a:srcRect l="3125" r="109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14282" y="214290"/>
            <a:ext cx="3071834" cy="928694"/>
          </a:xfrm>
          <a:prstGeom prst="wedgeRoundRectCallout">
            <a:avLst>
              <a:gd name="adj1" fmla="val -42485"/>
              <a:gd name="adj2" fmla="val 122517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4. Choose the correct name of the house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786050" y="5500702"/>
            <a:ext cx="6143668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4.3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Merchant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Ryazanov’s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House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Architect Mikhail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Malakhov’s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mansion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в папку ЦК\Декадник_Предметов_ГЦ_2023\Новая папка\churches\Aerial_photos_of_Yekaterinburg-34.jpeg"/>
          <p:cNvPicPr>
            <a:picLocks noChangeAspect="1" noChangeArrowheads="1"/>
          </p:cNvPicPr>
          <p:nvPr/>
        </p:nvPicPr>
        <p:blipFill>
          <a:blip r:embed="rId2"/>
          <a:srcRect t="4136"/>
          <a:stretch>
            <a:fillRect/>
          </a:stretch>
        </p:blipFill>
        <p:spPr bwMode="auto">
          <a:xfrm>
            <a:off x="1" y="0"/>
            <a:ext cx="9144000" cy="6908682"/>
          </a:xfrm>
          <a:prstGeom prst="rect">
            <a:avLst/>
          </a:prstGeom>
          <a:noFill/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14282" y="214290"/>
            <a:ext cx="3143272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5. Choose the correct name of the church or temple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214678" y="5500702"/>
            <a:ext cx="5643602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5.1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Church-on-the Blood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Alexander 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Nevsky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Novo-</a:t>
            </a:r>
            <a:r>
              <a:rPr lang="en-US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Tikhvin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Convent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Храм-часовня великомученицы Екатерины (Екатеринбург)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14282" y="214290"/>
            <a:ext cx="3143272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latin typeface="Cambria" pitchFamily="18" charset="0"/>
              </a:rPr>
              <a:t>5. Choose the correct name of the church or temple</a:t>
            </a:r>
            <a:endParaRPr lang="ru-RU" sz="2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214290"/>
            <a:ext cx="5500694" cy="52322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and its sights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14282" y="5500702"/>
            <a:ext cx="3571900" cy="1143008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5.2</a:t>
            </a: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Saint Catherine’s Chapel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Bolshoi Zlatoust Church</a:t>
            </a:r>
            <a:endParaRPr lang="ru-RU" sz="2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096" y="0"/>
            <a:ext cx="9207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85720" y="214290"/>
            <a:ext cx="3143272" cy="1214446"/>
          </a:xfrm>
          <a:prstGeom prst="wedgeRoundRectCallout">
            <a:avLst>
              <a:gd name="adj1" fmla="val -50511"/>
              <a:gd name="adj2" fmla="val 46025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5. Choose the correct article: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or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3240" y="0"/>
            <a:ext cx="6215074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b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6.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</a:t>
            </a:r>
          </a:p>
          <a:p>
            <a:pPr algn="ctr"/>
            <a:r>
              <a:rPr kumimoji="0" lang="en-US" sz="54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on</a:t>
            </a:r>
            <a:r>
              <a:rPr kumimoji="0" lang="en-US" sz="5400" b="1" i="0" u="none" strike="noStrike" kern="1200" cap="none" spc="50" normalizeH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the map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214282" y="214290"/>
            <a:ext cx="8715436" cy="7143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8433" name="Picture 1" descr="C:\Users\kirill\Desktop\17_1280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t="29903"/>
          <a:stretch>
            <a:fillRect/>
          </a:stretch>
        </p:blipFill>
        <p:spPr bwMode="auto">
          <a:xfrm>
            <a:off x="0" y="-9561"/>
            <a:ext cx="9144000" cy="6885429"/>
          </a:xfrm>
          <a:prstGeom prst="rect">
            <a:avLst/>
          </a:prstGeom>
          <a:noFill/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14282" y="214290"/>
            <a:ext cx="3143272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 Choose the correct article: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or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214290"/>
            <a:ext cx="5286411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b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6.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on</a:t>
            </a:r>
            <a:r>
              <a:rPr kumimoji="0" lang="en-US" sz="2800" b="1" i="0" u="none" strike="noStrike" kern="1200" cap="none" spc="50" normalizeH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the map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571472" y="6143644"/>
            <a:ext cx="7500990" cy="500066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Belinskogo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street /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Belinskogo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street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kirill\Desktop\Lenina_Avenue_in_Yekaterinburg_(July_2022)_-_5.jpg"/>
          <p:cNvPicPr>
            <a:picLocks noChangeAspect="1" noChangeArrowheads="1"/>
          </p:cNvPicPr>
          <p:nvPr/>
        </p:nvPicPr>
        <p:blipFill>
          <a:blip r:embed="rId2"/>
          <a:srcRect l="3750" r="11250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928662" y="6143644"/>
            <a:ext cx="7000924" cy="500066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Lenina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Avenue /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Lenina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Avenue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14282" y="214290"/>
            <a:ext cx="3143272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 Choose the correct article: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or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214290"/>
            <a:ext cx="5286411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b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6.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on</a:t>
            </a:r>
            <a:r>
              <a:rPr kumimoji="0" lang="en-US" sz="2800" b="1" i="0" u="none" strike="noStrike" kern="1200" cap="none" spc="50" normalizeH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the map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kirill\Desktop\2020-06-10 20-19-21.JP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021" y="0"/>
            <a:ext cx="9180021" cy="6858000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14282" y="6072206"/>
            <a:ext cx="8501122" cy="500066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Makarovskiy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Bridge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/ The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Makarovskiy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Bridge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14282" y="214290"/>
            <a:ext cx="3143272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 Choose the correct article: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or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214290"/>
            <a:ext cx="5286411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b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6.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on</a:t>
            </a:r>
            <a:r>
              <a:rPr kumimoji="0" lang="en-US" sz="2800" b="1" i="0" u="none" strike="noStrike" kern="1200" cap="none" spc="50" normalizeH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the map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⬇ Скачать картинки Фонтан екатеринбург, стоковые фото Фонтан екатеринбург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 descr="Вид с высоты"/>
          <p:cNvPicPr>
            <a:picLocks noChangeAspect="1" noChangeArrowheads="1"/>
          </p:cNvPicPr>
          <p:nvPr/>
        </p:nvPicPr>
        <p:blipFill>
          <a:blip r:embed="rId2"/>
          <a:srcRect l="5860" r="1751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214282" y="6143644"/>
            <a:ext cx="8715436" cy="500066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Oktyabrskaya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square /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Oktyabrskaya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square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14282" y="214290"/>
            <a:ext cx="3143272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 Choose the correct article: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or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868" y="214290"/>
            <a:ext cx="5286411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b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6.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on</a:t>
            </a:r>
            <a:r>
              <a:rPr kumimoji="0" lang="en-US" sz="2800" b="1" i="0" u="none" strike="noStrike" kern="1200" cap="none" spc="50" normalizeH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the map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в папку ЦК\Декадник_Предметов_ГЦ_2023\Новая папка\фото\high-angle-view-yekaterinburg-russia-central-northern-parts-city-church-blood-ascension-observation-deck-1085771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500042"/>
            <a:ext cx="8715436" cy="446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ru-RU" sz="2800" b="1" dirty="0" smtClean="0">
              <a:latin typeface="Cambria" pitchFamily="18" charset="0"/>
            </a:endParaRPr>
          </a:p>
          <a:p>
            <a:endParaRPr lang="ru-RU" sz="2800" b="1" dirty="0" smtClean="0">
              <a:latin typeface="Cambria" pitchFamily="18" charset="0"/>
            </a:endParaRPr>
          </a:p>
          <a:p>
            <a:endParaRPr lang="ru-RU" sz="2800" b="1" dirty="0" smtClean="0">
              <a:latin typeface="Cambria" pitchFamily="18" charset="0"/>
            </a:endParaRPr>
          </a:p>
          <a:p>
            <a:endParaRPr lang="ru-RU" sz="2800" b="1" dirty="0" smtClean="0">
              <a:latin typeface="Cambria" pitchFamily="18" charset="0"/>
            </a:endParaRPr>
          </a:p>
          <a:p>
            <a:endParaRPr lang="ru-RU" sz="2800" b="1" dirty="0" smtClean="0">
              <a:latin typeface="Cambria" pitchFamily="18" charset="0"/>
            </a:endParaRPr>
          </a:p>
          <a:p>
            <a:endParaRPr lang="ru-RU" sz="2800" b="1" dirty="0" smtClean="0">
              <a:latin typeface="Cambria" pitchFamily="18" charset="0"/>
            </a:endParaRPr>
          </a:p>
          <a:p>
            <a:endParaRPr lang="ru-RU" sz="2800" b="1" dirty="0" smtClean="0">
              <a:latin typeface="Cambria" pitchFamily="18" charset="0"/>
            </a:endParaRPr>
          </a:p>
          <a:p>
            <a:endParaRPr lang="ru-RU" sz="2800" b="1" dirty="0" smtClean="0">
              <a:latin typeface="Cambria" pitchFamily="18" charset="0"/>
            </a:endParaRPr>
          </a:p>
          <a:p>
            <a:endParaRPr lang="en-US" sz="2800" b="1" dirty="0" smtClean="0">
              <a:latin typeface="Cambria" pitchFamily="18" charset="0"/>
            </a:endParaRPr>
          </a:p>
          <a:p>
            <a:endParaRPr lang="en-US" sz="2800" b="1" dirty="0" smtClean="0">
              <a:latin typeface="Cambria" pitchFamily="18" charset="0"/>
            </a:endParaRPr>
          </a:p>
          <a:p>
            <a:endParaRPr lang="ru-RU" sz="2800" b="1" dirty="0">
              <a:latin typeface="Cambr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1571612"/>
          <a:ext cx="8501122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66"/>
                <a:gridCol w="1928826"/>
                <a:gridCol w="1785950"/>
                <a:gridCol w="2000264"/>
                <a:gridCol w="2286016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%</a:t>
                      </a:r>
                      <a:endParaRPr lang="ru-RU" sz="240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algn="ctr"/>
                      <a:endParaRPr lang="ru-RU" sz="24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100% - 85%</a:t>
                      </a:r>
                      <a:endParaRPr lang="ru-RU" sz="2400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pPr algn="ctr"/>
                      <a:endParaRPr lang="ru-RU" sz="24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84% - 65%</a:t>
                      </a:r>
                      <a:endParaRPr lang="ru-RU" sz="2400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pPr algn="ctr"/>
                      <a:endParaRPr lang="ru-RU" sz="24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64 - 45%</a:t>
                      </a:r>
                      <a:endParaRPr lang="ru-RU" sz="2400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pPr algn="ctr"/>
                      <a:endParaRPr lang="ru-RU" sz="24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Less than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45%</a:t>
                      </a:r>
                      <a:endParaRPr lang="ru-RU" sz="2400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pPr algn="ctr"/>
                      <a:endParaRPr lang="ru-RU" sz="24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m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a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r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5</a:t>
                      </a:r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(excellent)</a:t>
                      </a:r>
                      <a:endParaRPr lang="ru-RU" sz="23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</a:t>
                      </a: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(good)</a:t>
                      </a:r>
                      <a:endParaRPr lang="ru-RU" sz="23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dirty="0" smtClean="0"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(satisfactory)</a:t>
                      </a:r>
                      <a:endParaRPr lang="ru-RU" sz="23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2</a:t>
                      </a:r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(unsatisfactory)</a:t>
                      </a:r>
                      <a:endParaRPr lang="ru-RU" sz="22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14480" y="285728"/>
            <a:ext cx="615905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The rules of the lesson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set river. Yekaterinburg | Russia | Al Sanin | Flickr"/>
          <p:cNvPicPr>
            <a:picLocks noChangeAspect="1" noChangeArrowheads="1"/>
          </p:cNvPicPr>
          <p:nvPr/>
        </p:nvPicPr>
        <p:blipFill>
          <a:blip r:embed="rId2"/>
          <a:srcRect l="7230" r="3106"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286116" y="6143644"/>
            <a:ext cx="5643602" cy="500066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Iset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river  /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Iset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river 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14282" y="214290"/>
            <a:ext cx="3143272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 Choose the correct article: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or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214290"/>
            <a:ext cx="5286411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b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6.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on</a:t>
            </a:r>
            <a:r>
              <a:rPr kumimoji="0" lang="en-US" sz="2800" b="1" i="0" u="none" strike="noStrike" kern="1200" cap="none" spc="50" normalizeH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the map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ategory:Shartash Lake - Wikimedia Commons"/>
          <p:cNvPicPr>
            <a:picLocks noChangeAspect="1" noChangeArrowheads="1"/>
          </p:cNvPicPr>
          <p:nvPr/>
        </p:nvPicPr>
        <p:blipFill>
          <a:blip r:embed="rId2"/>
          <a:srcRect l="2170" r="7000"/>
          <a:stretch>
            <a:fillRect/>
          </a:stretch>
        </p:blipFill>
        <p:spPr bwMode="auto">
          <a:xfrm>
            <a:off x="0" y="0"/>
            <a:ext cx="9182366" cy="6858000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500166" y="6143644"/>
            <a:ext cx="6786610" cy="500066"/>
          </a:xfrm>
          <a:prstGeom prst="wedgeRoundRectCallout">
            <a:avLst>
              <a:gd name="adj1" fmla="val -38434"/>
              <a:gd name="adj2" fmla="val 49747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6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Lake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Shartash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/ Lake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Shartash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14282" y="214290"/>
            <a:ext cx="3143272" cy="1214446"/>
          </a:xfrm>
          <a:prstGeom prst="wedgeRoundRectCallout">
            <a:avLst>
              <a:gd name="adj1" fmla="val -46498"/>
              <a:gd name="adj2" fmla="val 117424"/>
              <a:gd name="adj3" fmla="val 16667"/>
            </a:avLst>
          </a:prstGeom>
          <a:solidFill>
            <a:srgbClr val="FFFF9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 Choose the correct article: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or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214290"/>
            <a:ext cx="5286411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b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6. </a:t>
            </a:r>
            <a:r>
              <a:rPr kumimoji="0" lang="en-US" sz="2800" b="1" i="0" u="none" strike="noStrike" kern="120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Yekaterinburg on</a:t>
            </a:r>
            <a:r>
              <a:rPr kumimoji="0" lang="en-US" sz="2800" b="1" i="0" u="none" strike="noStrike" kern="1200" cap="none" spc="50" normalizeH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the map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Улицы Екатеринбурга Екатеринбург, Длиннопост, Улица, Топографи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3d man with false and true . 3d rendered illustration Stock Illustration |  Adobe 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kirill\Desktop\Без названия (1).jpg"/>
          <p:cNvPicPr>
            <a:picLocks noChangeAspect="1" noChangeArrowheads="1"/>
          </p:cNvPicPr>
          <p:nvPr/>
        </p:nvPicPr>
        <p:blipFill>
          <a:blip r:embed="rId3"/>
          <a:srcRect l="4407" r="4505"/>
          <a:stretch>
            <a:fillRect/>
          </a:stretch>
        </p:blipFill>
        <p:spPr bwMode="auto">
          <a:xfrm>
            <a:off x="1928794" y="642918"/>
            <a:ext cx="557216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00166" y="4786322"/>
            <a:ext cx="63342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7</a:t>
            </a:r>
            <a:r>
              <a:rPr lang="ru-RU" sz="4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.</a:t>
            </a:r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С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onfirm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or deny 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the information.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Tick Cross Yes No Right Wrong Accept Decline Icon Button Stock Illustration  - Download Image Now - iStock"/>
          <p:cNvPicPr>
            <a:picLocks noChangeAspect="1" noChangeArrowheads="1"/>
          </p:cNvPicPr>
          <p:nvPr/>
        </p:nvPicPr>
        <p:blipFill>
          <a:blip r:embed="rId4" cstate="print"/>
          <a:srcRect l="52269"/>
          <a:stretch>
            <a:fillRect/>
          </a:stretch>
        </p:blipFill>
        <p:spPr bwMode="auto">
          <a:xfrm>
            <a:off x="2143108" y="428604"/>
            <a:ext cx="1152080" cy="1095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Tick Cross Yes No Right Wrong Accept Decline Icon Button Stock Illustration  - Download Image Now - iStock"/>
          <p:cNvPicPr>
            <a:picLocks noChangeAspect="1" noChangeArrowheads="1"/>
          </p:cNvPicPr>
          <p:nvPr/>
        </p:nvPicPr>
        <p:blipFill>
          <a:blip r:embed="rId5" cstate="print"/>
          <a:srcRect r="51594"/>
          <a:stretch>
            <a:fillRect/>
          </a:stretch>
        </p:blipFill>
        <p:spPr bwMode="auto">
          <a:xfrm>
            <a:off x="5929322" y="428604"/>
            <a:ext cx="1143038" cy="1071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Карта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028" name="AutoShape 4" descr="3d man with false and true . 3d rendered illustration Stock Illustration |  Adobe 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Tick Cross Yes No Right Wrong Accept Decline Icon Button Stock Illustration  - Download Image Now - iStock"/>
          <p:cNvPicPr>
            <a:picLocks noChangeAspect="1" noChangeArrowheads="1"/>
          </p:cNvPicPr>
          <p:nvPr/>
        </p:nvPicPr>
        <p:blipFill>
          <a:blip r:embed="rId3" cstate="print"/>
          <a:srcRect l="52269"/>
          <a:stretch>
            <a:fillRect/>
          </a:stretch>
        </p:blipFill>
        <p:spPr bwMode="auto">
          <a:xfrm>
            <a:off x="7929586" y="0"/>
            <a:ext cx="976755" cy="928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Tick Cross Yes No Right Wrong Accept Decline Icon Button Stock Illustration  - Download Image Now - iStock"/>
          <p:cNvPicPr>
            <a:picLocks noChangeAspect="1" noChangeArrowheads="1"/>
          </p:cNvPicPr>
          <p:nvPr/>
        </p:nvPicPr>
        <p:blipFill>
          <a:blip r:embed="rId4" cstate="print"/>
          <a:srcRect r="51594"/>
          <a:stretch>
            <a:fillRect/>
          </a:stretch>
        </p:blipFill>
        <p:spPr bwMode="auto">
          <a:xfrm>
            <a:off x="214282" y="1"/>
            <a:ext cx="1000132" cy="937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500166" y="214290"/>
            <a:ext cx="6334235" cy="523220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7</a:t>
            </a:r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. С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onfirm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or deny the information.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133837"/>
              </p:ext>
            </p:extLst>
          </p:nvPr>
        </p:nvGraphicFramePr>
        <p:xfrm>
          <a:off x="714348" y="1071546"/>
          <a:ext cx="7643866" cy="518644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5721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8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Streets</a:t>
                      </a:r>
                      <a:endParaRPr lang="ru-RU" sz="3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length</a:t>
                      </a:r>
                      <a:endParaRPr lang="ru-RU" sz="32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0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3200" b="0" dirty="0" err="1" smtClean="0">
                          <a:latin typeface="Cambria"/>
                          <a:ea typeface="Times New Roman"/>
                          <a:cs typeface="Times New Roman"/>
                        </a:rPr>
                        <a:t>Chusovskoy</a:t>
                      </a: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0" baseline="0" dirty="0" smtClean="0">
                          <a:latin typeface="Cambr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road 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14,7</a:t>
                      </a:r>
                      <a:r>
                        <a:rPr lang="en-US" sz="2800" b="1" kern="120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km</a:t>
                      </a:r>
                      <a:endParaRPr lang="ru-RU" sz="2800" b="1" dirty="0" smtClean="0">
                        <a:solidFill>
                          <a:srgbClr val="C0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0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3200" b="0" dirty="0" err="1" smtClean="0">
                          <a:latin typeface="Cambria"/>
                          <a:ea typeface="Times New Roman"/>
                          <a:cs typeface="Times New Roman"/>
                        </a:rPr>
                        <a:t>Kosmonautov</a:t>
                      </a: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prospect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800" b="1" kern="120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km</a:t>
                      </a:r>
                      <a:endParaRPr lang="ru-RU" sz="2800" b="1" dirty="0" smtClean="0">
                        <a:solidFill>
                          <a:srgbClr val="C0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0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3200" b="0" dirty="0" err="1" smtClean="0">
                          <a:latin typeface="Cambria"/>
                          <a:ea typeface="Times New Roman"/>
                          <a:cs typeface="Times New Roman"/>
                        </a:rPr>
                        <a:t>Shefskaya</a:t>
                      </a: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0" dirty="0">
                          <a:latin typeface="Cambria"/>
                          <a:ea typeface="Times New Roman"/>
                          <a:cs typeface="Times New Roman"/>
                        </a:rPr>
                        <a:t>street 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6,6 </a:t>
                      </a:r>
                      <a:r>
                        <a:rPr lang="en-US" sz="2800" b="1" kern="120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km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0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 8 </a:t>
                      </a:r>
                      <a:r>
                        <a:rPr lang="en-US" sz="3200" b="0" dirty="0">
                          <a:latin typeface="Cambria"/>
                          <a:ea typeface="Times New Roman"/>
                          <a:cs typeface="Times New Roman"/>
                        </a:rPr>
                        <a:t>Marta street 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6,4 </a:t>
                      </a:r>
                      <a:r>
                        <a:rPr lang="en-US" sz="2800" b="1" kern="1200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km</a:t>
                      </a:r>
                      <a:endParaRPr lang="ru-RU" sz="2800" b="1" dirty="0" smtClean="0">
                        <a:solidFill>
                          <a:srgbClr val="C00000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0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3200" b="0" dirty="0" err="1" smtClean="0">
                          <a:latin typeface="Cambria"/>
                          <a:ea typeface="Times New Roman"/>
                          <a:cs typeface="Times New Roman"/>
                        </a:rPr>
                        <a:t>Lermontova</a:t>
                      </a: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0" dirty="0">
                          <a:latin typeface="Cambria"/>
                          <a:ea typeface="Times New Roman"/>
                          <a:cs typeface="Times New Roman"/>
                        </a:rPr>
                        <a:t>street 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133 m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0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3200" b="0" dirty="0" err="1" smtClean="0">
                          <a:latin typeface="Cambria"/>
                          <a:ea typeface="Times New Roman"/>
                          <a:cs typeface="Times New Roman"/>
                        </a:rPr>
                        <a:t>Bagrovaya</a:t>
                      </a: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0" dirty="0">
                          <a:latin typeface="Cambria"/>
                          <a:ea typeface="Times New Roman"/>
                          <a:cs typeface="Times New Roman"/>
                        </a:rPr>
                        <a:t>street 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50m</a:t>
                      </a:r>
                      <a:endParaRPr lang="ru-RU" sz="2800" b="1" dirty="0" smtClean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60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3200" b="0" dirty="0" err="1" smtClean="0">
                          <a:latin typeface="Cambria"/>
                          <a:ea typeface="Times New Roman"/>
                          <a:cs typeface="Times New Roman"/>
                        </a:rPr>
                        <a:t>Nefritovaya</a:t>
                      </a:r>
                      <a:r>
                        <a:rPr lang="en-US" sz="3200" b="0" dirty="0" smtClean="0">
                          <a:latin typeface="Cambr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0" dirty="0">
                          <a:latin typeface="Cambria"/>
                          <a:ea typeface="Times New Roman"/>
                          <a:cs typeface="Times New Roman"/>
                        </a:rPr>
                        <a:t>street </a:t>
                      </a:r>
                      <a:endParaRPr lang="ru-RU" sz="32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32m</a:t>
                      </a:r>
                      <a:endParaRPr lang="ru-RU" sz="2800" b="1" dirty="0" smtClean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Кар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028" name="AutoShape 4" descr="3d man with false and true . 3d rendered illustration Stock Illustration |  Adobe 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Tick Cross Yes No Right Wrong Accept Decline Icon Button Stock Illustration  - Download Image Now - iStock"/>
          <p:cNvPicPr>
            <a:picLocks noChangeAspect="1" noChangeArrowheads="1"/>
          </p:cNvPicPr>
          <p:nvPr/>
        </p:nvPicPr>
        <p:blipFill>
          <a:blip r:embed="rId3" cstate="print"/>
          <a:srcRect l="52269"/>
          <a:stretch>
            <a:fillRect/>
          </a:stretch>
        </p:blipFill>
        <p:spPr bwMode="auto">
          <a:xfrm>
            <a:off x="7962034" y="0"/>
            <a:ext cx="976755" cy="928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Tick Cross Yes No Right Wrong Accept Decline Icon Button Stock Illustration  - Download Image Now - iStock"/>
          <p:cNvPicPr>
            <a:picLocks noChangeAspect="1" noChangeArrowheads="1"/>
          </p:cNvPicPr>
          <p:nvPr/>
        </p:nvPicPr>
        <p:blipFill>
          <a:blip r:embed="rId4" cstate="print"/>
          <a:srcRect r="51594"/>
          <a:stretch>
            <a:fillRect/>
          </a:stretch>
        </p:blipFill>
        <p:spPr bwMode="auto">
          <a:xfrm>
            <a:off x="214282" y="0"/>
            <a:ext cx="1071570" cy="1004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500166" y="214290"/>
            <a:ext cx="6334235" cy="523220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7</a:t>
            </a:r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. С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onfirm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or deny the information.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28595" y="1214424"/>
          <a:ext cx="8215370" cy="5143538"/>
        </p:xfrm>
        <a:graphic>
          <a:graphicData uri="http://schemas.openxmlformats.org/drawingml/2006/table">
            <a:tbl>
              <a:tblPr/>
              <a:tblGrid>
                <a:gridCol w="41146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37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69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7748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/>
                          <a:ea typeface="Times New Roman"/>
                          <a:cs typeface="Arial"/>
                        </a:rPr>
                        <a:t>Administrative districts of Yekaterinburg and their area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7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/>
                          <a:ea typeface="Times New Roman"/>
                          <a:cs typeface="Arial"/>
                        </a:rPr>
                        <a:t>Name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Area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Founded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7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ru-RU" sz="2400" b="1" dirty="0" err="1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Akademicheskiy</a:t>
                      </a:r>
                      <a:r>
                        <a:rPr lang="ru-RU" sz="2400" b="1" dirty="0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mbria" pitchFamily="18" charset="0"/>
                          <a:ea typeface="Times New Roman"/>
                          <a:cs typeface="Arial"/>
                        </a:rPr>
                        <a:t>25 </a:t>
                      </a:r>
                      <a:r>
                        <a:rPr lang="ru-RU" sz="2400" dirty="0">
                          <a:latin typeface="Cambria" pitchFamily="18" charset="0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400" dirty="0">
                          <a:latin typeface="Cambria" pitchFamily="18" charset="0"/>
                          <a:ea typeface="Times New Roman"/>
                          <a:cs typeface="Arial"/>
                        </a:rPr>
                        <a:t>sq km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2400" b="1" dirty="0">
                        <a:solidFill>
                          <a:srgbClr val="000066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7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ru-RU" sz="2400" b="1" dirty="0" err="1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Verkh-Isetsky</a:t>
                      </a:r>
                      <a:r>
                        <a:rPr lang="ru-RU" sz="2400" b="1" dirty="0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mbria" pitchFamily="18" charset="0"/>
                          <a:ea typeface="Times New Roman"/>
                          <a:cs typeface="Arial"/>
                        </a:rPr>
                        <a:t>240</a:t>
                      </a:r>
                      <a:r>
                        <a:rPr lang="ru-RU" sz="2400" dirty="0">
                          <a:latin typeface="Cambria" pitchFamily="18" charset="0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400" dirty="0">
                          <a:latin typeface="Cambria" pitchFamily="18" charset="0"/>
                          <a:ea typeface="Times New Roman"/>
                          <a:cs typeface="Arial"/>
                        </a:rPr>
                        <a:t>sq km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1919</a:t>
                      </a:r>
                      <a:endParaRPr lang="ru-RU" sz="2400" b="1" dirty="0">
                        <a:solidFill>
                          <a:srgbClr val="000066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7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ru-RU" sz="2400" b="1" dirty="0" err="1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Zheleznodorozhnyy</a:t>
                      </a:r>
                      <a:r>
                        <a:rPr lang="ru-RU" sz="2400" b="1" dirty="0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mbria" pitchFamily="18" charset="0"/>
                          <a:ea typeface="Times New Roman"/>
                          <a:cs typeface="Arial"/>
                        </a:rPr>
                        <a:t>126</a:t>
                      </a:r>
                      <a:r>
                        <a:rPr lang="ru-RU" sz="2400" dirty="0">
                          <a:latin typeface="Cambria" pitchFamily="18" charset="0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400" dirty="0">
                          <a:latin typeface="Cambria" pitchFamily="18" charset="0"/>
                          <a:ea typeface="Times New Roman"/>
                          <a:cs typeface="Arial"/>
                        </a:rPr>
                        <a:t>sq km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1938</a:t>
                      </a:r>
                      <a:endParaRPr lang="ru-RU" sz="2400" b="1" dirty="0">
                        <a:solidFill>
                          <a:srgbClr val="000066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7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en-US" sz="2400" b="1" dirty="0" err="1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Kirovsky</a:t>
                      </a:r>
                      <a:r>
                        <a:rPr lang="ru-RU" sz="24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ambria" pitchFamily="18" charset="0"/>
                          <a:ea typeface="Times New Roman"/>
                          <a:cs typeface="Arial"/>
                        </a:rPr>
                        <a:t>72</a:t>
                      </a:r>
                      <a:r>
                        <a:rPr lang="en-US" sz="2400" dirty="0">
                          <a:latin typeface="Cambria" pitchFamily="18" charset="0"/>
                          <a:ea typeface="Times New Roman"/>
                          <a:cs typeface="Arial"/>
                        </a:rPr>
                        <a:t> sq km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1943</a:t>
                      </a:r>
                      <a:endParaRPr lang="ru-RU" sz="2400" b="1" dirty="0">
                        <a:solidFill>
                          <a:srgbClr val="000066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7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en-US" sz="2400" b="1" dirty="0" err="1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Leninsky</a:t>
                      </a:r>
                      <a:r>
                        <a:rPr lang="ru-RU" sz="24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Cambria" pitchFamily="18" charset="0"/>
                          <a:ea typeface="Times New Roman"/>
                          <a:cs typeface="Arial"/>
                        </a:rPr>
                        <a:t>34</a:t>
                      </a:r>
                      <a:r>
                        <a:rPr lang="en-US" sz="2400">
                          <a:latin typeface="Cambria" pitchFamily="18" charset="0"/>
                          <a:ea typeface="Times New Roman"/>
                          <a:cs typeface="Arial"/>
                        </a:rPr>
                        <a:t> sq km</a:t>
                      </a:r>
                      <a:endParaRPr lang="ru-RU" sz="240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1934</a:t>
                      </a:r>
                      <a:endParaRPr lang="ru-RU" sz="2400" b="1" dirty="0">
                        <a:solidFill>
                          <a:srgbClr val="000066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7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en-US" sz="2400" b="1" dirty="0" err="1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Oktyabrsky</a:t>
                      </a:r>
                      <a:r>
                        <a:rPr lang="ru-RU" sz="24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Cambria" pitchFamily="18" charset="0"/>
                          <a:ea typeface="Times New Roman"/>
                          <a:cs typeface="Arial"/>
                        </a:rPr>
                        <a:t>157</a:t>
                      </a:r>
                      <a:r>
                        <a:rPr lang="en-US" sz="2400">
                          <a:latin typeface="Cambria" pitchFamily="18" charset="0"/>
                          <a:ea typeface="Times New Roman"/>
                          <a:cs typeface="Arial"/>
                        </a:rPr>
                        <a:t> sq km</a:t>
                      </a:r>
                      <a:endParaRPr lang="ru-RU" sz="240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1934</a:t>
                      </a:r>
                      <a:endParaRPr lang="ru-RU" sz="2400" b="1" dirty="0">
                        <a:solidFill>
                          <a:srgbClr val="000066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7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en-US" sz="2400" b="1" dirty="0" err="1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Ordzhonikidzevsky</a:t>
                      </a:r>
                      <a:r>
                        <a:rPr lang="ru-RU" sz="24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Cambria" pitchFamily="18" charset="0"/>
                          <a:ea typeface="Times New Roman"/>
                          <a:cs typeface="Arial"/>
                        </a:rPr>
                        <a:t>102</a:t>
                      </a:r>
                      <a:r>
                        <a:rPr lang="en-US" sz="2400" dirty="0">
                          <a:latin typeface="Cambria" pitchFamily="18" charset="0"/>
                          <a:ea typeface="Times New Roman"/>
                          <a:cs typeface="Arial"/>
                        </a:rPr>
                        <a:t> sq km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1934</a:t>
                      </a:r>
                      <a:endParaRPr lang="ru-RU" sz="2400" b="1" dirty="0">
                        <a:solidFill>
                          <a:srgbClr val="000066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7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en-US" sz="2400" b="1" dirty="0" err="1" smtClean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Chka</a:t>
                      </a:r>
                      <a:r>
                        <a:rPr lang="ru-RU" sz="2400" b="1" dirty="0" err="1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lovsky</a:t>
                      </a:r>
                      <a:r>
                        <a:rPr lang="ru-RU" sz="2400" b="1" dirty="0">
                          <a:solidFill>
                            <a:srgbClr val="202122"/>
                          </a:solidFill>
                          <a:latin typeface="Cambria" pitchFamily="18" charset="0"/>
                          <a:ea typeface="Times New Roman"/>
                          <a:cs typeface="Arial"/>
                        </a:rPr>
                        <a:t>  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mbria" pitchFamily="18" charset="0"/>
                          <a:ea typeface="Times New Roman"/>
                          <a:cs typeface="Arial"/>
                        </a:rPr>
                        <a:t>402</a:t>
                      </a:r>
                      <a:r>
                        <a:rPr lang="ru-RU" sz="2400" dirty="0">
                          <a:latin typeface="Cambria" pitchFamily="18" charset="0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400" dirty="0">
                          <a:latin typeface="Cambria" pitchFamily="18" charset="0"/>
                          <a:ea typeface="Times New Roman"/>
                          <a:cs typeface="Arial"/>
                        </a:rPr>
                        <a:t>sq km</a:t>
                      </a: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Cambria" pitchFamily="18" charset="0"/>
                          <a:ea typeface="Times New Roman"/>
                          <a:cs typeface="Times New Roman"/>
                        </a:rPr>
                        <a:t>1943</a:t>
                      </a:r>
                      <a:endParaRPr lang="ru-RU" sz="2400" b="1" dirty="0">
                        <a:solidFill>
                          <a:srgbClr val="000066"/>
                        </a:solidFill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Улицы Екатеринбурга Екатеринбург, Длиннопост, Улица, Топографи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3d man with false and true . 3d rendered illustration Stock Illustration |  Adobe 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214290"/>
            <a:ext cx="633423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7</a:t>
            </a:r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. С</a:t>
            </a:r>
            <a:r>
              <a:rPr lang="en-US" sz="2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onfirm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or deny the information.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857234"/>
          <a:ext cx="8715436" cy="5655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437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№</a:t>
                      </a:r>
                      <a:endParaRPr lang="ru-RU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The longest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street in Yekaterinburg is 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8 Marta street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.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True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False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The shortest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street in Yekaterinburg is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Nefritovaya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street.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True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False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Lermontova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street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is 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longer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than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Bagrovaya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street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.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True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False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Kosmonautov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prospect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is 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shorter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than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Shefskaya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street .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True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False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Ordzhonikidzevsky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Cambria" pitchFamily="18" charset="0"/>
                        </a:rPr>
                        <a:t>district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Cambria" pitchFamily="18" charset="0"/>
                        </a:rPr>
                        <a:t>is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Cambria" pitchFamily="18" charset="0"/>
                        </a:rPr>
                        <a:t>as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Cambria" pitchFamily="18" charset="0"/>
                        </a:rPr>
                        <a:t>old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Cambria" pitchFamily="18" charset="0"/>
                        </a:rPr>
                        <a:t>as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Cambria" pitchFamily="18" charset="0"/>
                        </a:rPr>
                        <a:t>Leninsky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(</a:t>
                      </a:r>
                      <a:r>
                        <a:rPr lang="ru-RU" sz="2000" dirty="0" err="1" smtClean="0">
                          <a:latin typeface="Cambria" pitchFamily="18" charset="0"/>
                        </a:rPr>
                        <a:t>district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) </a:t>
                      </a:r>
                      <a:r>
                        <a:rPr lang="ru-RU" sz="2000" dirty="0" err="1" smtClean="0">
                          <a:latin typeface="Cambria" pitchFamily="18" charset="0"/>
                        </a:rPr>
                        <a:t>one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.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True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False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Verkh-Isetsky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Cambria" pitchFamily="18" charset="0"/>
                        </a:rPr>
                        <a:t>district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Cambria" pitchFamily="18" charset="0"/>
                        </a:rPr>
                        <a:t>is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Cambria" pitchFamily="18" charset="0"/>
                        </a:rPr>
                        <a:t>the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Cambria" pitchFamily="18" charset="0"/>
                        </a:rPr>
                        <a:t>oldest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Cambria" pitchFamily="18" charset="0"/>
                        </a:rPr>
                        <a:t>one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Cambria" pitchFamily="18" charset="0"/>
                        </a:rPr>
                        <a:t>in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Cambria" pitchFamily="18" charset="0"/>
                        </a:rPr>
                        <a:t>Yekaterinburg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.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True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False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7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Zheleznodorozhnyy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Cambria" pitchFamily="18" charset="0"/>
                        </a:rPr>
                        <a:t>district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Cambria" pitchFamily="18" charset="0"/>
                        </a:rPr>
                        <a:t>is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5 </a:t>
                      </a:r>
                      <a:r>
                        <a:rPr lang="ru-RU" sz="2000" b="0" dirty="0" err="1" smtClean="0">
                          <a:latin typeface="Cambria" pitchFamily="18" charset="0"/>
                        </a:rPr>
                        <a:t>years</a:t>
                      </a:r>
                      <a:r>
                        <a:rPr lang="ru-RU" sz="2000" b="0" dirty="0" smtClean="0">
                          <a:latin typeface="Cambria" pitchFamily="18" charset="0"/>
                        </a:rPr>
                        <a:t> </a:t>
                      </a:r>
                      <a:r>
                        <a:rPr lang="en-US" sz="2000" b="1" dirty="0" smtClean="0">
                          <a:latin typeface="Cambria" pitchFamily="18" charset="0"/>
                        </a:rPr>
                        <a:t>younger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Cambria" pitchFamily="18" charset="0"/>
                        </a:rPr>
                        <a:t>than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Cambria" pitchFamily="18" charset="0"/>
                        </a:rPr>
                        <a:t>Kirovsky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Cambria" pitchFamily="18" charset="0"/>
                        </a:rPr>
                        <a:t>one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.</a:t>
                      </a:r>
                      <a:r>
                        <a:rPr lang="ru-RU" sz="2000" b="1" dirty="0" smtClean="0">
                          <a:latin typeface="Cambria" pitchFamily="18" charset="0"/>
                        </a:rPr>
                        <a:t>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True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False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The largest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district of Yekaterinburg is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Chkalovsky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Cambria" pitchFamily="18" charset="0"/>
                        </a:rPr>
                        <a:t>one</a:t>
                      </a:r>
                      <a:r>
                        <a:rPr lang="ru-RU" sz="2000" dirty="0" smtClean="0">
                          <a:latin typeface="Cambria" pitchFamily="18" charset="0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True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latin typeface="Cambria" pitchFamily="18" charset="0"/>
                        </a:rPr>
                        <a:t> 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False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9" name="Picture 2" descr="Tick Cross Yes No Right Wrong Accept Decline Icon Button Stock Illustration  - Download Image Now - iStock"/>
          <p:cNvPicPr>
            <a:picLocks noChangeAspect="1" noChangeArrowheads="1"/>
          </p:cNvPicPr>
          <p:nvPr/>
        </p:nvPicPr>
        <p:blipFill>
          <a:blip r:embed="rId3" cstate="print"/>
          <a:srcRect r="51594"/>
          <a:stretch>
            <a:fillRect/>
          </a:stretch>
        </p:blipFill>
        <p:spPr bwMode="auto">
          <a:xfrm>
            <a:off x="7429520" y="785794"/>
            <a:ext cx="538164" cy="504531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0" name="Picture 2" descr="Tick Cross Yes No Right Wrong Accept Decline Icon Button Stock Illustration  - Download Image Now - iStock"/>
          <p:cNvPicPr>
            <a:picLocks noChangeAspect="1" noChangeArrowheads="1"/>
          </p:cNvPicPr>
          <p:nvPr/>
        </p:nvPicPr>
        <p:blipFill>
          <a:blip r:embed="rId4" cstate="print"/>
          <a:srcRect l="52269"/>
          <a:stretch>
            <a:fillRect/>
          </a:stretch>
        </p:blipFill>
        <p:spPr bwMode="auto">
          <a:xfrm>
            <a:off x="8286776" y="785794"/>
            <a:ext cx="509138" cy="484074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kirill\Desktop\Новая папка\Карта Екатеринбурга.png"/>
          <p:cNvPicPr/>
          <p:nvPr/>
        </p:nvPicPr>
        <p:blipFill>
          <a:blip r:embed="rId2" cstate="print">
            <a:lum bright="-10000" contrast="20000"/>
          </a:blip>
          <a:srcRect l="33202" r="17187" b="368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14546" y="0"/>
          <a:ext cx="1643074" cy="5429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292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0"/>
            <a:ext cx="5536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Look at the map.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kirill\Desktop\Новая папка\Карта Екатеринбурга.png"/>
          <p:cNvPicPr/>
          <p:nvPr/>
        </p:nvPicPr>
        <p:blipFill>
          <a:blip r:embed="rId2" cstate="print">
            <a:lum bright="-10000" contrast="20000"/>
          </a:blip>
          <a:srcRect l="33202" r="17187" b="368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14348" y="2143116"/>
            <a:ext cx="7215238" cy="1754326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8.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Match the object 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and the address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14546" y="0"/>
          <a:ext cx="1643074" cy="5429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292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156814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kirill\Desktop\Новая папка\Карта Екатеринбурга.png"/>
          <p:cNvPicPr/>
          <p:nvPr/>
        </p:nvPicPr>
        <p:blipFill>
          <a:blip r:embed="rId2" cstate="print">
            <a:lum bright="-10000" contrast="20000"/>
          </a:blip>
          <a:srcRect l="33202" r="17187" b="368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14546" y="0"/>
          <a:ext cx="1643074" cy="5429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292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57224" y="214290"/>
            <a:ext cx="7358114" cy="52322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5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. Match the object and the address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1271598"/>
          <a:ext cx="8715436" cy="4815840"/>
        </p:xfrm>
        <a:graphic>
          <a:graphicData uri="http://schemas.openxmlformats.org/drawingml/2006/table">
            <a:tbl>
              <a:tblPr/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434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289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solidFill>
                          <a:srgbClr val="8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Vysotsky</a:t>
                      </a:r>
                      <a:r>
                        <a:rPr lang="en-US" sz="2400" b="1" dirty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Business Center </a:t>
                      </a:r>
                      <a:endParaRPr lang="ru-RU" sz="2400" b="1" dirty="0">
                        <a:solidFill>
                          <a:srgbClr val="8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15 </a:t>
                      </a:r>
                      <a:r>
                        <a:rPr lang="en-US" sz="2400" b="1" i="1" dirty="0" err="1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Belinskogo</a:t>
                      </a: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St.</a:t>
                      </a:r>
                      <a:endParaRPr lang="ru-RU" sz="2400" b="1" i="1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68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solidFill>
                          <a:srgbClr val="8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Border between Europe and Asia </a:t>
                      </a:r>
                      <a:endParaRPr lang="ru-RU" sz="2400" b="1" dirty="0" smtClean="0">
                        <a:solidFill>
                          <a:srgbClr val="8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5 </a:t>
                      </a:r>
                      <a:r>
                        <a:rPr lang="en-US" sz="2400" b="1" i="1" dirty="0" err="1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Repina</a:t>
                      </a: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St.</a:t>
                      </a:r>
                      <a:endParaRPr lang="ru-RU" sz="2400" b="1" i="1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61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dirty="0">
                        <a:solidFill>
                          <a:srgbClr val="8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Central Post Office </a:t>
                      </a:r>
                      <a:endParaRPr lang="ru-RU" sz="2400" b="1" dirty="0" smtClean="0">
                        <a:solidFill>
                          <a:srgbClr val="8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51 </a:t>
                      </a:r>
                      <a:r>
                        <a:rPr lang="en-US" sz="2400" b="1" i="1" dirty="0" err="1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Malysheva</a:t>
                      </a: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St.</a:t>
                      </a:r>
                      <a:endParaRPr lang="ru-RU" sz="2400" b="1" i="1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04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solidFill>
                          <a:srgbClr val="8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Vissarion</a:t>
                      </a:r>
                      <a:r>
                        <a:rPr lang="en-US" sz="2400" b="1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Belinsky</a:t>
                      </a:r>
                      <a:r>
                        <a:rPr lang="en-US" sz="2400" b="1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Central library </a:t>
                      </a:r>
                      <a:endParaRPr lang="ru-RU" sz="2400" b="1" dirty="0" smtClean="0">
                        <a:solidFill>
                          <a:srgbClr val="8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39 </a:t>
                      </a:r>
                      <a:r>
                        <a:rPr lang="en-US" sz="2400" b="1" i="1" dirty="0" err="1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Lenina</a:t>
                      </a: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Av.</a:t>
                      </a:r>
                      <a:endParaRPr lang="ru-RU" sz="2400" b="1" i="1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717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dirty="0">
                        <a:solidFill>
                          <a:srgbClr val="8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Central Stadium  </a:t>
                      </a:r>
                      <a:endParaRPr lang="ru-RU" sz="2400" b="1" dirty="0" smtClean="0">
                        <a:solidFill>
                          <a:srgbClr val="8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en-US" sz="2400" b="1" i="1" dirty="0" err="1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Dzerzhinskogo</a:t>
                      </a: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St.</a:t>
                      </a:r>
                      <a:endParaRPr lang="ru-RU" sz="2400" b="1" i="1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433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dirty="0">
                        <a:solidFill>
                          <a:srgbClr val="8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Kosmos</a:t>
                      </a:r>
                      <a:r>
                        <a:rPr lang="en-US" sz="2400" b="1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cinema and Concert Hall</a:t>
                      </a:r>
                      <a:endParaRPr lang="ru-RU" sz="2400" b="1" dirty="0" smtClean="0">
                        <a:solidFill>
                          <a:srgbClr val="8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i="1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13</a:t>
                      </a:r>
                      <a:r>
                        <a:rPr lang="en-US" sz="2400" b="1" i="1" baseline="30000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km </a:t>
                      </a:r>
                      <a:r>
                        <a:rPr lang="en-US" sz="2400" b="1" i="1" dirty="0" err="1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Moskovsky</a:t>
                      </a:r>
                      <a:r>
                        <a:rPr lang="en-US" sz="24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highway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i="1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irill\Desktop\daf3dece303e7ab5bd2ac13ef67b9ac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357166"/>
            <a:ext cx="8715436" cy="5940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687388" indent="-514350" algn="just">
              <a:tabLst>
                <a:tab pos="8245475" algn="l"/>
              </a:tabLst>
            </a:pPr>
            <a:endParaRPr lang="ru-RU" sz="1200" dirty="0" smtClean="0">
              <a:latin typeface="Cambria" pitchFamily="18" charset="0"/>
            </a:endParaRPr>
          </a:p>
          <a:p>
            <a:pPr marL="687388" indent="-514350" algn="just">
              <a:tabLst>
                <a:tab pos="8245475" algn="l"/>
              </a:tabLst>
            </a:pPr>
            <a:endParaRPr lang="en-US" sz="3600" dirty="0" smtClean="0">
              <a:latin typeface="Cambria" pitchFamily="18" charset="0"/>
            </a:endParaRPr>
          </a:p>
          <a:p>
            <a:pPr marL="687388" indent="-514350" algn="just">
              <a:tabLst>
                <a:tab pos="8245475" algn="l"/>
              </a:tabLst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357166"/>
            <a:ext cx="5414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9.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Summarizing</a:t>
            </a:r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.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71472" y="1428736"/>
            <a:ext cx="807249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Our trip is over.  Thank you everybody! 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Arial" pitchFamily="34" charset="0"/>
              </a:rPr>
              <a:t>Give me your completed forms.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Arial" pitchFamily="34" charset="0"/>
              </a:rPr>
              <a:t>It is necessary to check them up.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What have you just learnt?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00034" y="3286124"/>
          <a:ext cx="8143932" cy="1752600"/>
        </p:xfrm>
        <a:graphic>
          <a:graphicData uri="http://schemas.openxmlformats.org/drawingml/2006/table">
            <a:tbl>
              <a:tblPr/>
              <a:tblGrid>
                <a:gridCol w="4786346"/>
                <a:gridCol w="3357586"/>
              </a:tblGrid>
              <a:tr h="204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got acquainted with… 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During today’s lesson I have</a:t>
                      </a:r>
                      <a:endParaRPr lang="ru-RU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found out…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learnt…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remembered…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00034" y="5143512"/>
            <a:ext cx="814393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/>
                <a:cs typeface="Times New Roman"/>
              </a:rPr>
              <a:t>Did you like the today’s lesson? </a:t>
            </a:r>
            <a:endParaRPr lang="ru-RU" sz="36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5357850" cy="697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286380" y="0"/>
            <a:ext cx="385762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1"/>
            <a:ext cx="4071934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Yekaterinburg</a:t>
            </a:r>
          </a:p>
          <a:p>
            <a:pPr algn="ctr"/>
            <a: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</a:t>
            </a:r>
            <a:r>
              <a:rPr lang="en-US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 the map </a:t>
            </a:r>
            <a:endParaRPr lang="ru-RU" sz="4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6380" y="1142985"/>
            <a:ext cx="3857620" cy="56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mbria" pitchFamily="18" charset="0"/>
              </a:rPr>
              <a:t>Plan</a:t>
            </a:r>
          </a:p>
          <a:p>
            <a:pPr marL="268288" indent="-268288"/>
            <a:r>
              <a:rPr lang="en-US" sz="2000" b="1" dirty="0" smtClean="0">
                <a:latin typeface="Cambria" pitchFamily="18" charset="0"/>
              </a:rPr>
              <a:t>Active vocabulary:  </a:t>
            </a:r>
          </a:p>
          <a:p>
            <a:pPr marL="268288" indent="-173038">
              <a:buFont typeface="Wingdings" pitchFamily="2" charset="2"/>
              <a:buChar char="v"/>
            </a:pPr>
            <a:r>
              <a:rPr lang="en-US" sz="2000" dirty="0" smtClean="0">
                <a:latin typeface="Cambria" pitchFamily="18" charset="0"/>
              </a:rPr>
              <a:t>  </a:t>
            </a:r>
            <a:r>
              <a:rPr lang="en-US" sz="1700" i="1" dirty="0" smtClean="0">
                <a:latin typeface="Cambria" pitchFamily="18" charset="0"/>
              </a:rPr>
              <a:t>City. Streets. Houses.</a:t>
            </a:r>
          </a:p>
          <a:p>
            <a:pPr marL="268288" indent="-173038">
              <a:buFont typeface="Wingdings" pitchFamily="2" charset="2"/>
              <a:buChar char="v"/>
            </a:pPr>
            <a:r>
              <a:rPr lang="en-US" sz="1700" i="1" dirty="0" smtClean="0">
                <a:latin typeface="Cambria" pitchFamily="18" charset="0"/>
              </a:rPr>
              <a:t>   Places in the city.</a:t>
            </a:r>
          </a:p>
          <a:p>
            <a:pPr marL="268288" indent="-268288"/>
            <a:r>
              <a:rPr lang="en-US" sz="2000" b="1" dirty="0" smtClean="0">
                <a:solidFill>
                  <a:srgbClr val="C00000"/>
                </a:solidFill>
                <a:latin typeface="Cambria" pitchFamily="18" charset="0"/>
              </a:rPr>
              <a:t>1.</a:t>
            </a:r>
            <a:r>
              <a:rPr lang="en-US" sz="2000" b="1" dirty="0" smtClean="0">
                <a:latin typeface="Cambria" pitchFamily="18" charset="0"/>
              </a:rPr>
              <a:t> Administrative districts of Yekaterinburg.</a:t>
            </a:r>
          </a:p>
          <a:p>
            <a:pPr marL="268288" indent="-268288"/>
            <a:r>
              <a:rPr lang="en-US" sz="2000" b="1" spc="50" dirty="0" smtClean="0">
                <a:ln w="11430"/>
                <a:solidFill>
                  <a:srgbClr val="C00000"/>
                </a:solidFill>
                <a:latin typeface="Cambria" pitchFamily="18" charset="0"/>
              </a:rPr>
              <a:t>2.</a:t>
            </a:r>
            <a:r>
              <a:rPr lang="en-US" sz="2000" b="1" spc="50" dirty="0" smtClean="0">
                <a:ln w="11430"/>
                <a:latin typeface="Cambria" pitchFamily="18" charset="0"/>
              </a:rPr>
              <a:t> Yekaterinburg and its sights. Choose the correct</a:t>
            </a:r>
          </a:p>
          <a:p>
            <a:pPr marL="457200" indent="-361950">
              <a:buFont typeface="Wingdings" pitchFamily="2" charset="2"/>
              <a:buChar char="v"/>
            </a:pPr>
            <a:r>
              <a:rPr lang="en-US" sz="1700" i="1" spc="50" dirty="0" smtClean="0">
                <a:ln w="11430"/>
                <a:latin typeface="Cambria" pitchFamily="18" charset="0"/>
              </a:rPr>
              <a:t>monument</a:t>
            </a:r>
          </a:p>
          <a:p>
            <a:pPr marL="457200" indent="-361950">
              <a:buFont typeface="Wingdings" pitchFamily="2" charset="2"/>
              <a:buChar char="v"/>
            </a:pPr>
            <a:r>
              <a:rPr lang="en-US" sz="1700" i="1" spc="50" dirty="0" smtClean="0">
                <a:ln w="11430"/>
                <a:latin typeface="Cambria" pitchFamily="18" charset="0"/>
              </a:rPr>
              <a:t>theater </a:t>
            </a:r>
          </a:p>
          <a:p>
            <a:pPr marL="457200" indent="-361950">
              <a:buFont typeface="Wingdings" pitchFamily="2" charset="2"/>
              <a:buChar char="v"/>
            </a:pPr>
            <a:r>
              <a:rPr lang="en-US" sz="1700" i="1" spc="50" dirty="0" smtClean="0">
                <a:ln w="11430"/>
                <a:latin typeface="Cambria" pitchFamily="18" charset="0"/>
              </a:rPr>
              <a:t>museum</a:t>
            </a:r>
          </a:p>
          <a:p>
            <a:pPr marL="457200" indent="-361950">
              <a:buFont typeface="Wingdings" pitchFamily="2" charset="2"/>
              <a:buChar char="v"/>
            </a:pPr>
            <a:r>
              <a:rPr lang="en-US" sz="1700" i="1" spc="50" dirty="0" smtClean="0">
                <a:ln w="11430"/>
                <a:latin typeface="Cambria" pitchFamily="18" charset="0"/>
              </a:rPr>
              <a:t>house</a:t>
            </a:r>
          </a:p>
          <a:p>
            <a:pPr marL="457200" indent="-361950">
              <a:buFont typeface="Wingdings" pitchFamily="2" charset="2"/>
              <a:buChar char="v"/>
            </a:pPr>
            <a:r>
              <a:rPr lang="en-US" sz="1700" i="1" spc="50" dirty="0" smtClean="0">
                <a:ln w="11430"/>
                <a:latin typeface="Cambria" pitchFamily="18" charset="0"/>
              </a:rPr>
              <a:t>cathedral  </a:t>
            </a:r>
            <a:endParaRPr lang="en-US" sz="1700" b="1" spc="50" dirty="0" smtClean="0">
              <a:ln w="11430"/>
              <a:latin typeface="Cambria" pitchFamily="18" charset="0"/>
            </a:endParaRPr>
          </a:p>
          <a:p>
            <a:pPr marL="268288" indent="-268288"/>
            <a:r>
              <a:rPr lang="en-US" sz="2000" b="1" spc="50" dirty="0" smtClean="0">
                <a:ln w="11430"/>
                <a:solidFill>
                  <a:srgbClr val="C00000"/>
                </a:solidFill>
                <a:latin typeface="Cambria" pitchFamily="18" charset="0"/>
              </a:rPr>
              <a:t>3.</a:t>
            </a:r>
            <a:r>
              <a:rPr lang="en-US" sz="2000" b="1" spc="50" dirty="0" smtClean="0">
                <a:ln w="11430"/>
                <a:latin typeface="Cambria" pitchFamily="18" charset="0"/>
              </a:rPr>
              <a:t> Yekaterinburg on the map. Choose the correct article.</a:t>
            </a:r>
          </a:p>
          <a:p>
            <a:pPr marL="268288" indent="-268288"/>
            <a:r>
              <a:rPr lang="en-US" sz="2000" b="1" spc="50" dirty="0" smtClean="0">
                <a:ln w="11430"/>
                <a:solidFill>
                  <a:srgbClr val="C00000"/>
                </a:solidFill>
                <a:latin typeface="Cambria" pitchFamily="18" charset="0"/>
              </a:rPr>
              <a:t>4</a:t>
            </a:r>
            <a:r>
              <a:rPr lang="ru-RU" sz="2000" b="1" spc="50" dirty="0" smtClean="0">
                <a:ln w="11430"/>
                <a:solidFill>
                  <a:srgbClr val="C00000"/>
                </a:solidFill>
                <a:latin typeface="Cambria" pitchFamily="18" charset="0"/>
              </a:rPr>
              <a:t>.</a:t>
            </a:r>
            <a:r>
              <a:rPr lang="ru-RU" sz="2000" b="1" spc="50" dirty="0" smtClean="0">
                <a:ln w="11430"/>
                <a:latin typeface="Cambria" pitchFamily="18" charset="0"/>
              </a:rPr>
              <a:t> С</a:t>
            </a:r>
            <a:r>
              <a:rPr lang="en-US" sz="2000" b="1" spc="50" dirty="0" err="1" smtClean="0">
                <a:ln w="11430"/>
                <a:latin typeface="Cambria" pitchFamily="18" charset="0"/>
              </a:rPr>
              <a:t>onfirm</a:t>
            </a:r>
            <a:r>
              <a:rPr lang="en-US" sz="2000" b="1" spc="50" dirty="0" smtClean="0">
                <a:ln w="11430"/>
                <a:latin typeface="Cambria" pitchFamily="18" charset="0"/>
              </a:rPr>
              <a:t> or deny the information.</a:t>
            </a:r>
          </a:p>
          <a:p>
            <a:pPr marL="268288" indent="-268288"/>
            <a:r>
              <a:rPr lang="en-US" sz="2000" b="1" spc="50" dirty="0" smtClean="0">
                <a:ln w="11430"/>
                <a:solidFill>
                  <a:srgbClr val="C00000"/>
                </a:solidFill>
                <a:latin typeface="Cambria" pitchFamily="18" charset="0"/>
              </a:rPr>
              <a:t>5.</a:t>
            </a:r>
            <a:r>
              <a:rPr lang="en-US" sz="2000" b="1" spc="50" dirty="0" smtClean="0">
                <a:ln w="11430"/>
                <a:latin typeface="Cambria" pitchFamily="18" charset="0"/>
              </a:rPr>
              <a:t> Match the object and the address.</a:t>
            </a:r>
            <a:endParaRPr lang="ru-RU" sz="2000" b="1" spc="50" dirty="0" smtClean="0">
              <a:ln w="11430"/>
              <a:latin typeface="Cambria" pitchFamily="18" charset="0"/>
            </a:endParaRPr>
          </a:p>
          <a:p>
            <a:pPr marL="457200" indent="-457200"/>
            <a:endParaRPr lang="en-US" sz="2400" dirty="0" smtClean="0">
              <a:latin typeface="Cambri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WordArt 4"/>
          <p:cNvSpPr>
            <a:spLocks noChangeArrowheads="1" noChangeShapeType="1" noTextEdit="1"/>
          </p:cNvSpPr>
          <p:nvPr/>
        </p:nvSpPr>
        <p:spPr bwMode="auto">
          <a:xfrm>
            <a:off x="381000" y="1295400"/>
            <a:ext cx="8305800" cy="434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A50021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099" name="Picture 3" descr="IMG_675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634" r="3430" b="8451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8839200" cy="10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ГБОУ СО Кадетская школа-интернат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«ЕКАТЕРИНБУРГСКИЙ КАДЕТСКИЙ КОРПУС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войск национальной гвардии Российской Федерации»</a:t>
            </a:r>
          </a:p>
        </p:txBody>
      </p:sp>
      <p:pic>
        <p:nvPicPr>
          <p:cNvPr id="29701" name="Picture 4" descr="Герб КШИ копия1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228600" y="381000"/>
            <a:ext cx="733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 descr="герб_овко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8077200" y="379413"/>
            <a:ext cx="827088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3657600" y="5562600"/>
            <a:ext cx="3505200" cy="1066800"/>
          </a:xfrm>
          <a:prstGeom prst="round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презентации -  </a:t>
            </a:r>
          </a:p>
          <a:p>
            <a:pPr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английского языка</a:t>
            </a:r>
          </a:p>
          <a:p>
            <a:pPr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Коршунова Л.Г.</a:t>
            </a:r>
          </a:p>
        </p:txBody>
      </p:sp>
      <p:pic>
        <p:nvPicPr>
          <p:cNvPr id="46082" name="Picture 2" descr="C:\Users\kirill\Desktop\image (9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800600"/>
            <a:ext cx="1676400" cy="1841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786314" y="928670"/>
          <a:ext cx="1714512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industrial</a:t>
                      </a:r>
                      <a:endParaRPr lang="ru-RU" sz="2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modern</a:t>
                      </a:r>
                      <a:endParaRPr lang="ru-RU" sz="25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old</a:t>
                      </a:r>
                      <a:endParaRPr lang="ru-RU" sz="2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clean</a:t>
                      </a:r>
                      <a:endParaRPr lang="ru-RU" sz="2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dirty</a:t>
                      </a:r>
                      <a:endParaRPr lang="ru-RU" sz="2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267">
                <a:tc>
                  <a:txBody>
                    <a:bodyPr/>
                    <a:lstStyle/>
                    <a:p>
                      <a:r>
                        <a:rPr lang="en-US" sz="2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large</a:t>
                      </a:r>
                      <a:endParaRPr lang="ru-RU" sz="2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small</a:t>
                      </a:r>
                      <a:endParaRPr lang="ru-RU" sz="2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ancient</a:t>
                      </a:r>
                      <a:endParaRPr lang="ru-RU" sz="2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cultural</a:t>
                      </a:r>
                      <a:endParaRPr lang="ru-RU" sz="2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business</a:t>
                      </a:r>
                      <a:endParaRPr lang="ru-RU" sz="25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r>
                        <a:rPr lang="en-US" sz="2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scientific</a:t>
                      </a:r>
                      <a:endParaRPr lang="ru-RU" sz="25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r>
                        <a:rPr lang="en-US" sz="25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favourite</a:t>
                      </a:r>
                      <a:endParaRPr lang="en-US" sz="25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r>
                        <a:rPr lang="en-US" sz="2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capital</a:t>
                      </a:r>
                      <a:endParaRPr lang="ru-RU" sz="25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8850" name="AutoShape 2" descr="Terme Olimia - Apartment Village Lipa Entire apartment (Podcetrtek) -  Deals, Photos &amp; Revi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158" y="5572140"/>
            <a:ext cx="4286280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city</a:t>
            </a:r>
            <a:endParaRPr lang="ru-RU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357950" y="928670"/>
          <a:ext cx="2786050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Arial" pitchFamily="34" charset="0"/>
                        </a:rPr>
                        <a:t>промышленный</a:t>
                      </a:r>
                      <a:endParaRPr lang="ru-RU" sz="250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Arial" pitchFamily="34" charset="0"/>
                        </a:rPr>
                        <a:t>современный</a:t>
                      </a:r>
                      <a:endParaRPr lang="ru-RU" sz="250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Arial" pitchFamily="34" charset="0"/>
                        </a:rPr>
                        <a:t>старый/древний</a:t>
                      </a:r>
                      <a:endParaRPr lang="ru-RU" sz="250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Arial" pitchFamily="34" charset="0"/>
                        </a:rPr>
                        <a:t>чистый</a:t>
                      </a:r>
                      <a:endParaRPr lang="ru-RU" sz="250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500" dirty="0" smtClean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грязный</a:t>
                      </a:r>
                      <a:endParaRPr lang="ru-RU" sz="250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267"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Arial" pitchFamily="34" charset="0"/>
                        </a:rPr>
                        <a:t>большой</a:t>
                      </a:r>
                      <a:endParaRPr lang="ru-RU" sz="250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Arial" pitchFamily="34" charset="0"/>
                        </a:rPr>
                        <a:t>маленький</a:t>
                      </a:r>
                      <a:endParaRPr lang="ru-RU" sz="2500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500" dirty="0" smtClean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древний</a:t>
                      </a:r>
                      <a:endParaRPr lang="ru-RU" sz="250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500" dirty="0" smtClean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культурный</a:t>
                      </a:r>
                      <a:endParaRPr lang="ru-RU" sz="2500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500" dirty="0" smtClean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деловой</a:t>
                      </a:r>
                    </a:p>
                    <a:p>
                      <a:r>
                        <a:rPr lang="ru-RU" sz="2500" dirty="0" smtClean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научный</a:t>
                      </a:r>
                      <a:endParaRPr lang="en-US" sz="2500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r>
                        <a:rPr lang="ru-RU" sz="2500" dirty="0" smtClean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любимый</a:t>
                      </a:r>
                      <a:endParaRPr lang="en-US" sz="2500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r>
                        <a:rPr lang="ru-RU" sz="2500" dirty="0" smtClean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главный</a:t>
                      </a:r>
                      <a:endParaRPr lang="en-US" sz="2500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10244" name="Picture 4" descr="Екатеринбург: город, растущий вверх» в блоге «Города и сёла России» -  Сделано у на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5"/>
            <a:ext cx="4464669" cy="392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2.1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Read the words. What are they in your language?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Use as many w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rds as you can to describe the city.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08"/>
          </a:xfr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Read the words. What are they in your language?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Use as many words as you can to describe streets.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3687232"/>
              </p:ext>
            </p:extLst>
          </p:nvPr>
        </p:nvGraphicFramePr>
        <p:xfrm>
          <a:off x="4071933" y="857233"/>
          <a:ext cx="1846022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6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7998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wide</a:t>
                      </a:r>
                      <a:endParaRPr lang="ru-RU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7998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narrow</a:t>
                      </a:r>
                      <a:endParaRPr lang="ru-RU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7998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long</a:t>
                      </a:r>
                      <a:endParaRPr lang="ru-RU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79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short</a:t>
                      </a:r>
                      <a:endParaRPr lang="ru-RU" sz="28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79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clean</a:t>
                      </a:r>
                      <a:endParaRPr lang="ru-RU" sz="28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79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dirty</a:t>
                      </a:r>
                      <a:endParaRPr lang="ru-RU" sz="28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79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quiet</a:t>
                      </a:r>
                      <a:endParaRPr lang="ru-RU" sz="28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43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noisy</a:t>
                      </a:r>
                      <a:endParaRPr lang="ru-RU" sz="28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53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tree-lined</a:t>
                      </a:r>
                      <a:endParaRPr lang="ru-RU" sz="28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439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urban</a:t>
                      </a:r>
                      <a:endParaRPr lang="ru-RU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  <a:p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avenues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7158" y="5072074"/>
            <a:ext cx="250033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streets</a:t>
            </a:r>
            <a:endParaRPr lang="ru-RU" sz="4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5737706"/>
              </p:ext>
            </p:extLst>
          </p:nvPr>
        </p:nvGraphicFramePr>
        <p:xfrm>
          <a:off x="5786446" y="857232"/>
          <a:ext cx="3643338" cy="5554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3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23552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широкие</a:t>
                      </a:r>
                      <a:endParaRPr lang="ru-RU" sz="2400" b="1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3552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узкие</a:t>
                      </a:r>
                      <a:endParaRPr lang="ru-RU" sz="2400" b="1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355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длинные</a:t>
                      </a:r>
                      <a:endParaRPr lang="ru-RU" sz="2400" b="1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35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короткие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35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чистые</a:t>
                      </a:r>
                      <a:endParaRPr lang="ru-RU" sz="24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35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грязные</a:t>
                      </a:r>
                      <a:endParaRPr lang="ru-RU" sz="24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37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тихие</a:t>
                      </a:r>
                      <a:endParaRPr lang="ru-RU" sz="24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4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шумные</a:t>
                      </a:r>
                      <a:endParaRPr lang="ru-RU" sz="24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877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обсаженные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деревьями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484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городские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проспекты</a:t>
                      </a:r>
                      <a:endParaRPr lang="ru-RU" sz="2400" b="1" dirty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8194" name="Picture 2" descr="Кривые, длинные, цветные: улицы Екатеринбурга выделились на фоне других  мегаполисов — Наш Урал и весь ми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3714776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08"/>
          </a:xfr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Read the words. What are they in your language?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Use as many words as you can to describe houses and flats.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8850" name="AutoShape 2" descr="Terme Olimia - Apartment Village Lipa Entire apartment (Podcetrtek) -  Deals, Photos &amp; Revi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4282" y="5857892"/>
            <a:ext cx="250033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houses</a:t>
            </a:r>
            <a:endParaRPr lang="ru-RU" sz="4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072198" y="928670"/>
          <a:ext cx="3071802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(не)удобные</a:t>
                      </a:r>
                      <a:endParaRPr lang="ru-RU" sz="2200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современные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старые</a:t>
                      </a:r>
                      <a:endParaRPr lang="ru-RU" sz="2200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уродливые</a:t>
                      </a:r>
                      <a:endParaRPr lang="ru-RU" sz="2200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хорошенькие</a:t>
                      </a:r>
                      <a:endParaRPr lang="ru-RU" sz="2200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267">
                <a:tc>
                  <a:txBody>
                    <a:bodyPr/>
                    <a:lstStyle/>
                    <a:p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привлекательные</a:t>
                      </a:r>
                      <a:endParaRPr lang="ru-RU" sz="2200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традиционные</a:t>
                      </a:r>
                      <a:endParaRPr lang="ru-RU" sz="2200" dirty="0" smtClean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большие /маленькие </a:t>
                      </a:r>
                      <a:endParaRPr lang="ru-RU" sz="2200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красивые</a:t>
                      </a:r>
                      <a:endParaRPr lang="ru-RU" sz="2200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чистые / грязные </a:t>
                      </a:r>
                      <a:endParaRPr lang="ru-RU" sz="2200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просторные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многоквартирные </a:t>
                      </a:r>
                      <a:endParaRPr lang="en-US" sz="2200" dirty="0" smtClean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небоскрёбы </a:t>
                      </a:r>
                    </a:p>
                    <a:p>
                      <a:endParaRPr lang="ru-RU" sz="2200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170" name="AutoShape 2" descr="Цветные, кривые и странные улицы Екатеринбурга - KP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Сегодня город растет очень быстро, в нем ежегодно появляются новые улиц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Улица Малышева (Екатеринбург) — Википед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3786214" cy="4839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000496" y="928670"/>
          <a:ext cx="2428892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(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un)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comfortable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modern/old</a:t>
                      </a:r>
                      <a:endParaRPr lang="ru-RU" sz="22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ugly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pretty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267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attractive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traditional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large/small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beautiful</a:t>
                      </a: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clean/dirty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spacious</a:t>
                      </a:r>
                      <a:endParaRPr lang="ru-RU" sz="22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blocks of flats</a:t>
                      </a:r>
                      <a:endParaRPr lang="ru-RU" sz="22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skyscrapers</a:t>
                      </a:r>
                      <a:endParaRPr lang="ru-RU" sz="2200" dirty="0" smtClean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42844" y="500042"/>
            <a:ext cx="4429156" cy="6357958"/>
          </a:xfrm>
          <a:solidFill>
            <a:schemeClr val="bg1">
              <a:lumMod val="95000"/>
              <a:alpha val="80000"/>
            </a:schemeClr>
          </a:solidFill>
        </p:spPr>
        <p:txBody>
          <a:bodyPr>
            <a:noAutofit/>
          </a:bodyPr>
          <a:lstStyle/>
          <a:p>
            <a:pPr marL="265113" indent="-265113"/>
            <a:r>
              <a:rPr lang="en-US" sz="2300" dirty="0" smtClean="0">
                <a:latin typeface="Cambria Math" pitchFamily="18" charset="0"/>
                <a:ea typeface="Cambria Math" pitchFamily="18" charset="0"/>
              </a:rPr>
              <a:t>railway station; airport;</a:t>
            </a:r>
          </a:p>
          <a:p>
            <a:pPr marL="265113" indent="-265113"/>
            <a:r>
              <a:rPr lang="en-US" sz="2300" dirty="0" smtClean="0">
                <a:latin typeface="Cambria Math" pitchFamily="18" charset="0"/>
                <a:ea typeface="Cambria Math" pitchFamily="18" charset="0"/>
              </a:rPr>
              <a:t>school; hospital; supermarket;</a:t>
            </a:r>
            <a:endParaRPr lang="ru-RU" sz="2300" dirty="0" smtClean="0">
              <a:latin typeface="Cambria Math" pitchFamily="18" charset="0"/>
              <a:ea typeface="Cambria Math" pitchFamily="18" charset="0"/>
            </a:endParaRPr>
          </a:p>
          <a:p>
            <a:pPr marL="265113" indent="-265113"/>
            <a:r>
              <a:rPr lang="en-US" sz="2300" dirty="0" smtClean="0">
                <a:latin typeface="Cambria Math" pitchFamily="18" charset="0"/>
                <a:ea typeface="Cambria Math" pitchFamily="18" charset="0"/>
              </a:rPr>
              <a:t>department store; restaurant; hotel;</a:t>
            </a:r>
            <a:r>
              <a:rPr lang="ru-RU" sz="2300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300" dirty="0" smtClean="0">
                <a:latin typeface="Cambria Math" pitchFamily="18" charset="0"/>
                <a:ea typeface="Cambria Math" pitchFamily="18" charset="0"/>
              </a:rPr>
              <a:t>bank; post office; museum; library; movie theater; </a:t>
            </a:r>
            <a:endParaRPr lang="ru-RU" sz="2300" dirty="0" smtClean="0">
              <a:latin typeface="Cambria Math" pitchFamily="18" charset="0"/>
              <a:ea typeface="Cambria Math" pitchFamily="18" charset="0"/>
            </a:endParaRPr>
          </a:p>
          <a:p>
            <a:pPr marL="265113" indent="-265113"/>
            <a:r>
              <a:rPr lang="en-US" sz="2300" dirty="0" smtClean="0">
                <a:latin typeface="Cambria Math" pitchFamily="18" charset="0"/>
                <a:ea typeface="Cambria Math" pitchFamily="18" charset="0"/>
              </a:rPr>
              <a:t>factory; plant;</a:t>
            </a:r>
          </a:p>
          <a:p>
            <a:pPr marL="265113" indent="-265113"/>
            <a:r>
              <a:rPr lang="en-US" sz="2300" dirty="0" smtClean="0">
                <a:latin typeface="Cambria Math" pitchFamily="18" charset="0"/>
                <a:ea typeface="Cambria Math" pitchFamily="18" charset="0"/>
              </a:rPr>
              <a:t>police department; fire department; </a:t>
            </a:r>
            <a:endParaRPr lang="ru-RU" sz="2300" dirty="0" smtClean="0">
              <a:latin typeface="Cambria Math" pitchFamily="18" charset="0"/>
              <a:ea typeface="Cambria Math" pitchFamily="18" charset="0"/>
            </a:endParaRPr>
          </a:p>
          <a:p>
            <a:pPr marL="265113" indent="-265113"/>
            <a:r>
              <a:rPr lang="en-US" sz="2300" dirty="0" smtClean="0">
                <a:latin typeface="Cambria Math" pitchFamily="18" charset="0"/>
                <a:ea typeface="Cambria Math" pitchFamily="18" charset="0"/>
              </a:rPr>
              <a:t>city hall; town hall; </a:t>
            </a:r>
          </a:p>
          <a:p>
            <a:pPr marL="265113" indent="-265113"/>
            <a:r>
              <a:rPr lang="en-US" sz="2300" dirty="0" smtClean="0">
                <a:latin typeface="Cambria Math" pitchFamily="18" charset="0"/>
                <a:ea typeface="Cambria Math" pitchFamily="18" charset="0"/>
              </a:rPr>
              <a:t>church; cathedral; temple; chapel; mosque; synagogue.</a:t>
            </a:r>
          </a:p>
          <a:p>
            <a:pPr marL="265113" indent="-265113"/>
            <a:r>
              <a:rPr lang="en-US" sz="2300" dirty="0" smtClean="0">
                <a:latin typeface="Cambria Math" pitchFamily="18" charset="0"/>
                <a:ea typeface="Cambria Math" pitchFamily="18" charset="0"/>
              </a:rPr>
              <a:t>art gallery; art museum; museum of art; science museum; exhibition; showroom;</a:t>
            </a:r>
            <a:endParaRPr lang="ru-RU" sz="23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214810" y="500042"/>
            <a:ext cx="4929190" cy="6357958"/>
          </a:xfrm>
          <a:solidFill>
            <a:schemeClr val="bg1">
              <a:lumMod val="95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ru-RU" sz="2300" dirty="0" err="1" smtClean="0">
                <a:solidFill>
                  <a:srgbClr val="000066"/>
                </a:solidFill>
                <a:latin typeface="Cambria" pitchFamily="18" charset="0"/>
              </a:rPr>
              <a:t>жд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.</a:t>
            </a:r>
            <a:r>
              <a:rPr lang="en-US" sz="2300" dirty="0" smtClean="0">
                <a:solidFill>
                  <a:srgbClr val="000066"/>
                </a:solidFill>
                <a:latin typeface="Cambria" pitchFamily="18" charset="0"/>
              </a:rPr>
              <a:t> 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вокзал; аэропорт;</a:t>
            </a:r>
            <a:r>
              <a:rPr lang="en-US" sz="2300" dirty="0" smtClean="0">
                <a:solidFill>
                  <a:srgbClr val="000066"/>
                </a:solidFill>
                <a:latin typeface="Cambria" pitchFamily="18" charset="0"/>
              </a:rPr>
              <a:t> </a:t>
            </a:r>
            <a:endParaRPr lang="ru-RU" sz="2300" dirty="0" smtClean="0">
              <a:solidFill>
                <a:srgbClr val="000066"/>
              </a:solidFill>
              <a:latin typeface="Cambria" pitchFamily="18" charset="0"/>
            </a:endParaRP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школа; больница; супермаркет;</a:t>
            </a: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универмаг; ресторан; </a:t>
            </a:r>
          </a:p>
          <a:p>
            <a:pPr>
              <a:buNone/>
            </a:pP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      гостиница;</a:t>
            </a:r>
            <a:r>
              <a:rPr lang="en-US" sz="2300" dirty="0" smtClean="0">
                <a:solidFill>
                  <a:srgbClr val="000066"/>
                </a:solidFill>
                <a:latin typeface="Cambria" pitchFamily="18" charset="0"/>
              </a:rPr>
              <a:t> </a:t>
            </a:r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банк; почтовое отделение; музей; библиотека; кинотеатр;</a:t>
            </a: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фабрика; завод;</a:t>
            </a:r>
            <a:r>
              <a:rPr lang="en-US" sz="2300" dirty="0" smtClean="0">
                <a:solidFill>
                  <a:srgbClr val="000066"/>
                </a:solidFill>
                <a:latin typeface="Cambria" pitchFamily="18" charset="0"/>
              </a:rPr>
              <a:t> </a:t>
            </a:r>
            <a:endParaRPr lang="ru-RU" sz="2300" dirty="0" smtClean="0">
              <a:solidFill>
                <a:srgbClr val="000066"/>
              </a:solidFill>
              <a:latin typeface="Cambria" pitchFamily="18" charset="0"/>
            </a:endParaRP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полицейское управление; пожарная служба; </a:t>
            </a: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мэрия; ратуша; </a:t>
            </a: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церковь; кафедральный собор; храм; часовня; мечеть; синагога.</a:t>
            </a:r>
          </a:p>
          <a:p>
            <a:r>
              <a:rPr lang="ru-RU" sz="2300" dirty="0" smtClean="0">
                <a:solidFill>
                  <a:srgbClr val="000066"/>
                </a:solidFill>
                <a:latin typeface="Cambria" pitchFamily="18" charset="0"/>
              </a:rPr>
              <a:t>художественная галерея; художественный музей; музей искусств; музей науки; выставка; выставочный зал;</a:t>
            </a:r>
            <a:endParaRPr lang="ru-RU" sz="2300" dirty="0">
              <a:solidFill>
                <a:srgbClr val="000066"/>
              </a:solidFill>
              <a:latin typeface="Cambr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1156"/>
          </a:xfr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Places in the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с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ity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 Math" pitchFamily="18" charset="0"/>
              </a:rPr>
              <a:t>. 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What are they in your language?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3999</TotalTime>
  <Words>1903</Words>
  <Application>Microsoft Office PowerPoint</Application>
  <PresentationFormat>Экран (4:3)</PresentationFormat>
  <Paragraphs>461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2.1. Read the words. What are they in your language?  Use as many words as you can to describe the city.</vt:lpstr>
      <vt:lpstr>1. Read the words. What are they in your language?  Use as many words as you can to describe streets.</vt:lpstr>
      <vt:lpstr>1. Read the words. What are they in your language?  Use as many words as you can to describe houses and flats.</vt:lpstr>
      <vt:lpstr>2.2. Places in the сity.  What are they in your language?</vt:lpstr>
      <vt:lpstr>2.2. Places in the сity.  What are they in your language?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kirill</dc:creator>
  <cp:lastModifiedBy>Makarenkova_O_N</cp:lastModifiedBy>
  <cp:revision>356</cp:revision>
  <dcterms:created xsi:type="dcterms:W3CDTF">2021-10-07T16:26:09Z</dcterms:created>
  <dcterms:modified xsi:type="dcterms:W3CDTF">2023-02-21T04:51:40Z</dcterms:modified>
</cp:coreProperties>
</file>