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57" r:id="rId5"/>
    <p:sldId id="260" r:id="rId6"/>
    <p:sldId id="261" r:id="rId7"/>
    <p:sldId id="262" r:id="rId8"/>
    <p:sldId id="266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14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8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05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1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79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94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484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418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85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879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307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5FC82-98DC-40EF-AF65-3FD57B98F9F3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86DD7-F574-4EDF-8937-D5F15A7AF1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5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Каждая бактерия делится на две в течение 1 минуты. В начальный момент имеется одна бактерия. Решите с помощью циклов </a:t>
            </a:r>
            <a:r>
              <a:rPr lang="ru-RU" sz="2800" b="1" dirty="0" smtClean="0"/>
              <a:t>ПОКА</a:t>
            </a:r>
            <a:r>
              <a:rPr lang="ru-RU" sz="2800" dirty="0" smtClean="0"/>
              <a:t> и </a:t>
            </a:r>
            <a:r>
              <a:rPr lang="ru-RU" sz="2800" b="1" dirty="0" smtClean="0"/>
              <a:t>ДО</a:t>
            </a:r>
            <a:r>
              <a:rPr lang="ru-RU" sz="2800" dirty="0" smtClean="0"/>
              <a:t> задачу вычисления количества бактерий через 10 минут.</a:t>
            </a:r>
            <a:endParaRPr lang="ru-RU" sz="2800" dirty="0"/>
          </a:p>
        </p:txBody>
      </p:sp>
      <p:sp>
        <p:nvSpPr>
          <p:cNvPr id="62" name="Объект 6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Какие переменные будем использовать?</a:t>
            </a:r>
          </a:p>
          <a:p>
            <a:r>
              <a:rPr lang="en-US" dirty="0" smtClean="0"/>
              <a:t>k</a:t>
            </a:r>
            <a:r>
              <a:rPr lang="ru-RU" dirty="0" smtClean="0"/>
              <a:t> – количество бактерий</a:t>
            </a:r>
          </a:p>
          <a:p>
            <a:r>
              <a:rPr lang="en-US" dirty="0" smtClean="0"/>
              <a:t>t</a:t>
            </a:r>
            <a:r>
              <a:rPr lang="ru-RU" dirty="0" smtClean="0"/>
              <a:t> – время </a:t>
            </a:r>
          </a:p>
          <a:p>
            <a:pPr marL="0" indent="0">
              <a:buNone/>
            </a:pPr>
            <a:r>
              <a:rPr lang="ru-RU" dirty="0" smtClean="0"/>
              <a:t>Какие начальные значения этих переменных?</a:t>
            </a:r>
            <a:endParaRPr lang="ru-RU" dirty="0"/>
          </a:p>
          <a:p>
            <a:r>
              <a:rPr lang="en-US" dirty="0" smtClean="0"/>
              <a:t>k</a:t>
            </a:r>
            <a:r>
              <a:rPr lang="ru-RU" dirty="0" smtClean="0"/>
              <a:t> </a:t>
            </a:r>
            <a:r>
              <a:rPr lang="ru-RU" dirty="0"/>
              <a:t>=</a:t>
            </a:r>
            <a:r>
              <a:rPr lang="ru-RU" dirty="0" smtClean="0"/>
              <a:t> 1</a:t>
            </a:r>
          </a:p>
          <a:p>
            <a:r>
              <a:rPr lang="en-US" dirty="0" smtClean="0"/>
              <a:t>t</a:t>
            </a:r>
            <a:r>
              <a:rPr lang="ru-RU" dirty="0" smtClean="0"/>
              <a:t> = 0</a:t>
            </a:r>
          </a:p>
          <a:p>
            <a:pPr marL="0" indent="0">
              <a:buNone/>
            </a:pPr>
            <a:r>
              <a:rPr lang="ru-RU" dirty="0" smtClean="0"/>
              <a:t>Что дальше происходит с переменными?</a:t>
            </a:r>
          </a:p>
          <a:p>
            <a:r>
              <a:rPr lang="en-US" dirty="0" smtClean="0"/>
              <a:t>k</a:t>
            </a:r>
            <a:r>
              <a:rPr lang="ru-RU" dirty="0" smtClean="0"/>
              <a:t> удваивается</a:t>
            </a:r>
          </a:p>
          <a:p>
            <a:r>
              <a:rPr lang="en-US" dirty="0" smtClean="0"/>
              <a:t>t</a:t>
            </a:r>
            <a:r>
              <a:rPr lang="ru-RU" dirty="0" smtClean="0"/>
              <a:t> увеличивается на 1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0144" y="1690688"/>
            <a:ext cx="3737262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98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Каждая бактерия делится на две в течение 1 минуты. В начальный момент имеется одна бактерия. Решите с помощью циклов </a:t>
            </a:r>
            <a:r>
              <a:rPr lang="ru-RU" sz="2800" b="1" dirty="0"/>
              <a:t>ПОКА</a:t>
            </a:r>
            <a:r>
              <a:rPr lang="ru-RU" sz="2800" dirty="0"/>
              <a:t> и </a:t>
            </a:r>
            <a:r>
              <a:rPr lang="ru-RU" sz="2800" b="1" dirty="0"/>
              <a:t>ДО</a:t>
            </a:r>
            <a:r>
              <a:rPr lang="ru-RU" sz="2800" dirty="0"/>
              <a:t> задачу вычисления количества бактерий через 10 минут.</a:t>
            </a:r>
          </a:p>
        </p:txBody>
      </p:sp>
      <p:sp>
        <p:nvSpPr>
          <p:cNvPr id="5" name="Овал 4"/>
          <p:cNvSpPr/>
          <p:nvPr/>
        </p:nvSpPr>
        <p:spPr>
          <a:xfrm>
            <a:off x="2121408" y="1690688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21408" y="2224872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15312" y="2759056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021408" y="205068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018360" y="258713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015312" y="311905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Ромб 11"/>
          <p:cNvSpPr/>
          <p:nvPr/>
        </p:nvSpPr>
        <p:spPr>
          <a:xfrm>
            <a:off x="2115312" y="3291840"/>
            <a:ext cx="1800000" cy="7200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115312" y="4184624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109216" y="4718808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015312" y="4010440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012264" y="454688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009216" y="507880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636776" y="5258808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1655064" y="3211504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1655064" y="3211504"/>
            <a:ext cx="0" cy="204730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670048" y="390132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815725" y="3359390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>
            <a:off x="3900072" y="3660984"/>
            <a:ext cx="3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4260072" y="3660984"/>
            <a:ext cx="0" cy="180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2988216" y="5460984"/>
            <a:ext cx="12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988216" y="546098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Параллелограмм 28"/>
          <p:cNvSpPr/>
          <p:nvPr/>
        </p:nvSpPr>
        <p:spPr>
          <a:xfrm>
            <a:off x="2088216" y="5631471"/>
            <a:ext cx="1800000" cy="360000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989056" y="5982327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2088216" y="6161957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2" name="Овал 31"/>
          <p:cNvSpPr/>
          <p:nvPr/>
        </p:nvSpPr>
        <p:spPr>
          <a:xfrm>
            <a:off x="7900416" y="1689288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7900416" y="2223472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894320" y="2757656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8800416" y="204928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8797368" y="258573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8794320" y="311765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Ромб 37"/>
          <p:cNvSpPr/>
          <p:nvPr/>
        </p:nvSpPr>
        <p:spPr>
          <a:xfrm>
            <a:off x="7888223" y="4368511"/>
            <a:ext cx="1800000" cy="7200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894320" y="3305400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7888224" y="3839584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8797368" y="5088511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791272" y="366766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8788224" y="419958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7434072" y="5259183"/>
            <a:ext cx="1348055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7434072" y="3210104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7434072" y="3210104"/>
            <a:ext cx="0" cy="204733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653755" y="4441118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8242052" y="4956529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9667224" y="4726888"/>
            <a:ext cx="3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10039080" y="4718416"/>
            <a:ext cx="0" cy="74116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8767224" y="5459584"/>
            <a:ext cx="12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8767224" y="545958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Параллелограмм 52"/>
          <p:cNvSpPr/>
          <p:nvPr/>
        </p:nvSpPr>
        <p:spPr>
          <a:xfrm>
            <a:off x="7867224" y="5630071"/>
            <a:ext cx="1800000" cy="360000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8768064" y="5980927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7867224" y="6160557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445846" y="1573233"/>
            <a:ext cx="1172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ПОКА</a:t>
            </a:r>
            <a:endParaRPr lang="ru-RU" sz="3200" dirty="0"/>
          </a:p>
        </p:txBody>
      </p:sp>
      <p:sp>
        <p:nvSpPr>
          <p:cNvPr id="56" name="TextBox 55"/>
          <p:cNvSpPr txBox="1"/>
          <p:nvPr/>
        </p:nvSpPr>
        <p:spPr>
          <a:xfrm>
            <a:off x="10600416" y="1573233"/>
            <a:ext cx="715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ДО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9704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Каждая бактерия делится на две в течение 1 минуты. В начальный момент имеется одна бактерия. Решите с помощью циклов </a:t>
            </a:r>
            <a:r>
              <a:rPr lang="ru-RU" sz="2800" b="1" dirty="0"/>
              <a:t>ПОКА</a:t>
            </a:r>
            <a:r>
              <a:rPr lang="ru-RU" sz="2800" dirty="0"/>
              <a:t> и </a:t>
            </a:r>
            <a:r>
              <a:rPr lang="ru-RU" sz="2800" b="1" dirty="0"/>
              <a:t>ДО</a:t>
            </a:r>
            <a:r>
              <a:rPr lang="ru-RU" sz="2800" dirty="0"/>
              <a:t> задачу вычисления количества бактерий через 10 минут.</a:t>
            </a:r>
          </a:p>
        </p:txBody>
      </p:sp>
      <p:sp>
        <p:nvSpPr>
          <p:cNvPr id="5" name="Овал 4"/>
          <p:cNvSpPr/>
          <p:nvPr/>
        </p:nvSpPr>
        <p:spPr>
          <a:xfrm>
            <a:off x="2121408" y="1690688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начало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21408" y="2224872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k:=1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15312" y="2759056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t:=0</a:t>
            </a:r>
            <a:endParaRPr lang="ru-RU" sz="24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021408" y="205068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018360" y="258713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015312" y="311905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Ромб 11"/>
          <p:cNvSpPr/>
          <p:nvPr/>
        </p:nvSpPr>
        <p:spPr>
          <a:xfrm>
            <a:off x="2115312" y="3291840"/>
            <a:ext cx="1800000" cy="7200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t&lt;10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115312" y="4184624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k:=k*2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109216" y="4718808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t:=t+1</a:t>
            </a:r>
            <a:endParaRPr lang="ru-RU" sz="2400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015312" y="4010440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012264" y="454688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009216" y="507880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636776" y="5258808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1655064" y="3211504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1655064" y="3211504"/>
            <a:ext cx="0" cy="204730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670048" y="390132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815725" y="3359390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>
            <a:off x="3900072" y="3660984"/>
            <a:ext cx="3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4260072" y="3660984"/>
            <a:ext cx="0" cy="180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2988216" y="5460984"/>
            <a:ext cx="12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988216" y="546098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Параллелограмм 28"/>
          <p:cNvSpPr/>
          <p:nvPr/>
        </p:nvSpPr>
        <p:spPr>
          <a:xfrm>
            <a:off x="2088216" y="5631471"/>
            <a:ext cx="1800000" cy="360000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</a:t>
            </a:r>
            <a:endParaRPr lang="ru-RU" sz="2400" dirty="0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989056" y="5982327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2088216" y="6161957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конец</a:t>
            </a:r>
            <a:endParaRPr lang="ru-RU" sz="2400" dirty="0"/>
          </a:p>
        </p:txBody>
      </p:sp>
      <p:sp>
        <p:nvSpPr>
          <p:cNvPr id="32" name="Овал 31"/>
          <p:cNvSpPr/>
          <p:nvPr/>
        </p:nvSpPr>
        <p:spPr>
          <a:xfrm>
            <a:off x="7900416" y="1689288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начало</a:t>
            </a:r>
            <a:endParaRPr lang="ru-RU" sz="24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7900416" y="2223472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k:=1</a:t>
            </a:r>
            <a:endParaRPr lang="ru-RU" sz="24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894320" y="2757656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t:=0</a:t>
            </a:r>
            <a:endParaRPr lang="ru-RU" sz="2400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8800416" y="204928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8797368" y="258573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8794320" y="311765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Ромб 37"/>
          <p:cNvSpPr/>
          <p:nvPr/>
        </p:nvSpPr>
        <p:spPr>
          <a:xfrm>
            <a:off x="7888223" y="4368511"/>
            <a:ext cx="1800000" cy="7200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</a:t>
            </a:r>
            <a:r>
              <a:rPr lang="ru-RU" sz="2400" dirty="0" smtClean="0"/>
              <a:t>=</a:t>
            </a:r>
            <a:r>
              <a:rPr lang="en-US" sz="2400" dirty="0" smtClean="0"/>
              <a:t>10</a:t>
            </a:r>
            <a:endParaRPr lang="ru-RU" sz="24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894320" y="3305400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k:=k*2</a:t>
            </a:r>
            <a:endParaRPr lang="ru-RU" sz="24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7888224" y="3839584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t:=t+1</a:t>
            </a:r>
            <a:endParaRPr lang="ru-RU" sz="2400" dirty="0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8797368" y="5088511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791272" y="366766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8788224" y="419958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7434072" y="5259183"/>
            <a:ext cx="1348055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7434072" y="3210104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7434072" y="3210104"/>
            <a:ext cx="0" cy="204733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653755" y="4441118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8242052" y="4956529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9667224" y="4726888"/>
            <a:ext cx="3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10039080" y="4718416"/>
            <a:ext cx="0" cy="74116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8767224" y="5459584"/>
            <a:ext cx="12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8767224" y="545958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Параллелограмм 52"/>
          <p:cNvSpPr/>
          <p:nvPr/>
        </p:nvSpPr>
        <p:spPr>
          <a:xfrm>
            <a:off x="7867224" y="5630071"/>
            <a:ext cx="1800000" cy="360000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</a:t>
            </a:r>
            <a:endParaRPr lang="ru-RU" sz="2400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8768064" y="5980927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7867224" y="6160557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конец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4248216" y="1766589"/>
            <a:ext cx="3185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Какой путь решения более сложный?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256940" y="2908557"/>
            <a:ext cx="3185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Можно ли упростить решение задачи </a:t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dirty="0" smtClean="0">
                <a:solidFill>
                  <a:srgbClr val="FF0000"/>
                </a:solidFill>
              </a:rPr>
              <a:t>и за счет чего?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45846" y="1573233"/>
            <a:ext cx="1172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ПОКА</a:t>
            </a:r>
            <a:endParaRPr lang="ru-RU" sz="3200" dirty="0"/>
          </a:p>
        </p:txBody>
      </p:sp>
      <p:sp>
        <p:nvSpPr>
          <p:cNvPr id="58" name="TextBox 57"/>
          <p:cNvSpPr txBox="1"/>
          <p:nvPr/>
        </p:nvSpPr>
        <p:spPr>
          <a:xfrm>
            <a:off x="10600416" y="1573233"/>
            <a:ext cx="715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ДО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43087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Цикл с заданным числом повторений </a:t>
            </a:r>
            <a:br>
              <a:rPr lang="ru-RU" dirty="0" smtClean="0"/>
            </a:br>
            <a:r>
              <a:rPr lang="ru-RU" sz="4000" dirty="0" smtClean="0"/>
              <a:t>(цикл </a:t>
            </a:r>
            <a:r>
              <a:rPr lang="ru-RU" sz="4000" b="1" dirty="0" smtClean="0"/>
              <a:t>ДЛЯ</a:t>
            </a:r>
            <a:r>
              <a:rPr lang="ru-RU" sz="4000" dirty="0" smtClean="0"/>
              <a:t>, цикл со счетчиком, цикл с параметром)</a:t>
            </a:r>
            <a:endParaRPr lang="ru-RU" sz="4000" dirty="0"/>
          </a:p>
        </p:txBody>
      </p:sp>
      <p:sp>
        <p:nvSpPr>
          <p:cNvPr id="18" name="Объект 17"/>
          <p:cNvSpPr>
            <a:spLocks noGrp="1"/>
          </p:cNvSpPr>
          <p:nvPr>
            <p:ph sz="half" idx="2"/>
          </p:nvPr>
        </p:nvSpPr>
        <p:spPr>
          <a:xfrm>
            <a:off x="6172200" y="3709289"/>
            <a:ext cx="5181600" cy="1530223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нц</a:t>
            </a:r>
            <a:r>
              <a:rPr lang="ru-RU" dirty="0" smtClean="0"/>
              <a:t> для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от </a:t>
            </a:r>
            <a:r>
              <a:rPr lang="en-US" dirty="0" smtClean="0"/>
              <a:t>i1</a:t>
            </a:r>
            <a:r>
              <a:rPr lang="ru-RU" dirty="0" smtClean="0"/>
              <a:t> до </a:t>
            </a:r>
            <a:r>
              <a:rPr lang="en-US" dirty="0" smtClean="0"/>
              <a:t>i2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en-US" dirty="0" smtClean="0"/>
              <a:t>&lt;</a:t>
            </a:r>
            <a:r>
              <a:rPr lang="ru-RU" dirty="0" smtClean="0"/>
              <a:t>Тело цикла</a:t>
            </a:r>
            <a:r>
              <a:rPr lang="en-US" dirty="0" smtClean="0"/>
              <a:t>&gt;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кц</a:t>
            </a:r>
            <a:endParaRPr lang="ru-RU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382286" y="510961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3385334" y="368178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485334" y="4747354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Тело цикла</a:t>
            </a:r>
            <a:endParaRPr lang="ru-RU" sz="24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385334" y="4573170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2006798" y="5280367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2025086" y="3774234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025086" y="3774234"/>
            <a:ext cx="0" cy="150613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4643314" y="4214383"/>
            <a:ext cx="3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Шестиугольник 15"/>
          <p:cNvSpPr/>
          <p:nvPr/>
        </p:nvSpPr>
        <p:spPr>
          <a:xfrm>
            <a:off x="2115110" y="3846546"/>
            <a:ext cx="2528255" cy="718600"/>
          </a:xfrm>
          <a:prstGeom prst="hex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Цикл для </a:t>
            </a:r>
            <a:r>
              <a:rPr lang="en-US" sz="2400" b="1" dirty="0" err="1" smtClean="0"/>
              <a:t>i</a:t>
            </a:r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/>
              <a:t>от </a:t>
            </a:r>
            <a:r>
              <a:rPr lang="en-US" sz="2400" b="1" dirty="0" smtClean="0"/>
              <a:t>i1</a:t>
            </a:r>
            <a:r>
              <a:rPr lang="en-US" sz="2400" dirty="0" smtClean="0"/>
              <a:t> </a:t>
            </a:r>
            <a:r>
              <a:rPr lang="ru-RU" sz="2400" dirty="0" smtClean="0"/>
              <a:t>до </a:t>
            </a:r>
            <a:r>
              <a:rPr lang="en-US" sz="2400" b="1" dirty="0" smtClean="0"/>
              <a:t>i2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414016" y="1691640"/>
            <a:ext cx="737509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На какие вопросы про цикл </a:t>
            </a:r>
            <a:r>
              <a:rPr lang="ru-RU" sz="2400" b="1" dirty="0" smtClean="0">
                <a:solidFill>
                  <a:srgbClr val="FF0000"/>
                </a:solidFill>
              </a:rPr>
              <a:t>ДЛЯ</a:t>
            </a:r>
            <a:r>
              <a:rPr lang="ru-RU" sz="2400" dirty="0" smtClean="0">
                <a:solidFill>
                  <a:srgbClr val="FF0000"/>
                </a:solidFill>
              </a:rPr>
              <a:t> мы должны ответить?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Как записывается в виде блок-схемы?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Как записывается на алгоритмическом языке?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Как применяется для решения задач?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Для решения каких задач применяется?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8296" y="5591742"/>
            <a:ext cx="6175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Счетчик (параметр)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меняется автоматически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29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 animBg="1"/>
      <p:bldP spid="5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Прямая соединительная линия 65"/>
          <p:cNvCxnSpPr/>
          <p:nvPr/>
        </p:nvCxnSpPr>
        <p:spPr>
          <a:xfrm>
            <a:off x="5864227" y="4545488"/>
            <a:ext cx="0" cy="71192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endCxn id="62" idx="0"/>
          </p:cNvCxnSpPr>
          <p:nvPr/>
        </p:nvCxnSpPr>
        <p:spPr>
          <a:xfrm flipH="1">
            <a:off x="5867275" y="2585736"/>
            <a:ext cx="3048" cy="70470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Каждая бактерия делится на две в течение 1 минуты. В начальный момент имеется одна бактерия. Решите с помощью цикла </a:t>
            </a:r>
            <a:r>
              <a:rPr lang="ru-RU" sz="2800" b="1" dirty="0" smtClean="0"/>
              <a:t>ДЛЯ</a:t>
            </a:r>
            <a:r>
              <a:rPr lang="ru-RU" sz="2800" dirty="0" smtClean="0"/>
              <a:t> задачу вычисления количества бактерий через 10 минут.</a:t>
            </a:r>
            <a:endParaRPr lang="ru-RU" sz="2800" dirty="0"/>
          </a:p>
        </p:txBody>
      </p:sp>
      <p:sp>
        <p:nvSpPr>
          <p:cNvPr id="5" name="Овал 4"/>
          <p:cNvSpPr/>
          <p:nvPr/>
        </p:nvSpPr>
        <p:spPr>
          <a:xfrm>
            <a:off x="2121408" y="1690688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начало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21408" y="2224872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k:=1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15312" y="2759056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t:=0</a:t>
            </a:r>
            <a:endParaRPr lang="ru-RU" sz="24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021408" y="205068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018360" y="258713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015312" y="311905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Ромб 11"/>
          <p:cNvSpPr/>
          <p:nvPr/>
        </p:nvSpPr>
        <p:spPr>
          <a:xfrm>
            <a:off x="2115312" y="3291840"/>
            <a:ext cx="1800000" cy="7200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t&lt;10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115312" y="4184624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k:=k*2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109216" y="4718808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t:=t+1</a:t>
            </a:r>
            <a:endParaRPr lang="ru-RU" sz="2400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015312" y="4010440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012264" y="454688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009216" y="507880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636776" y="5258808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1655064" y="3211504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1655064" y="3211504"/>
            <a:ext cx="0" cy="204730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670048" y="390132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815725" y="3359390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>
            <a:off x="3900072" y="3660984"/>
            <a:ext cx="3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4260072" y="3660984"/>
            <a:ext cx="0" cy="180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2988216" y="5460984"/>
            <a:ext cx="12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2988216" y="546098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Параллелограмм 28"/>
          <p:cNvSpPr/>
          <p:nvPr/>
        </p:nvSpPr>
        <p:spPr>
          <a:xfrm>
            <a:off x="2088216" y="5631471"/>
            <a:ext cx="1800000" cy="360000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</a:t>
            </a:r>
            <a:endParaRPr lang="ru-RU" sz="2400" dirty="0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989056" y="5982327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2088216" y="6161957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конец</a:t>
            </a:r>
            <a:endParaRPr lang="ru-RU" sz="2400" dirty="0"/>
          </a:p>
        </p:txBody>
      </p:sp>
      <p:sp>
        <p:nvSpPr>
          <p:cNvPr id="32" name="Овал 31"/>
          <p:cNvSpPr/>
          <p:nvPr/>
        </p:nvSpPr>
        <p:spPr>
          <a:xfrm>
            <a:off x="7900416" y="1689288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начало</a:t>
            </a:r>
            <a:endParaRPr lang="ru-RU" sz="24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7900416" y="2223472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k:=1</a:t>
            </a:r>
            <a:endParaRPr lang="ru-RU" sz="24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7894320" y="2757656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t:=0</a:t>
            </a:r>
            <a:endParaRPr lang="ru-RU" sz="2400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8800416" y="204928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8797368" y="258573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8794320" y="311765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Ромб 37"/>
          <p:cNvSpPr/>
          <p:nvPr/>
        </p:nvSpPr>
        <p:spPr>
          <a:xfrm>
            <a:off x="7888223" y="4368511"/>
            <a:ext cx="1800000" cy="7200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</a:t>
            </a:r>
            <a:r>
              <a:rPr lang="ru-RU" sz="2400" dirty="0" smtClean="0"/>
              <a:t>=</a:t>
            </a:r>
            <a:r>
              <a:rPr lang="en-US" sz="2400" dirty="0" smtClean="0"/>
              <a:t>10</a:t>
            </a:r>
            <a:endParaRPr lang="ru-RU" sz="24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7894320" y="3305400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k:=k*2</a:t>
            </a:r>
            <a:endParaRPr lang="ru-RU" sz="24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7888224" y="3839584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t:=t+1</a:t>
            </a:r>
            <a:endParaRPr lang="ru-RU" sz="2400" dirty="0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8797368" y="5088511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791272" y="366766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8788224" y="419958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7434072" y="5259183"/>
            <a:ext cx="1348055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7434072" y="3210104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7434072" y="3210104"/>
            <a:ext cx="0" cy="204733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653755" y="4441118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8242052" y="4956529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9667224" y="4726888"/>
            <a:ext cx="3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10039080" y="4718416"/>
            <a:ext cx="0" cy="74116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8767224" y="5459584"/>
            <a:ext cx="12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8767224" y="545958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Параллелограмм 52"/>
          <p:cNvSpPr/>
          <p:nvPr/>
        </p:nvSpPr>
        <p:spPr>
          <a:xfrm>
            <a:off x="7867224" y="5630071"/>
            <a:ext cx="1800000" cy="360000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</a:t>
            </a:r>
            <a:endParaRPr lang="ru-RU" sz="2400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8768064" y="5980927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7867224" y="6160557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конец</a:t>
            </a:r>
            <a:endParaRPr lang="ru-RU" sz="2400" dirty="0"/>
          </a:p>
        </p:txBody>
      </p:sp>
      <p:sp>
        <p:nvSpPr>
          <p:cNvPr id="56" name="Овал 55"/>
          <p:cNvSpPr/>
          <p:nvPr/>
        </p:nvSpPr>
        <p:spPr>
          <a:xfrm>
            <a:off x="4973371" y="1689288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начало</a:t>
            </a:r>
            <a:endParaRPr lang="ru-RU" sz="24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4973371" y="2223472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k:=1</a:t>
            </a:r>
            <a:endParaRPr lang="ru-RU" sz="24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4967275" y="2757656"/>
            <a:ext cx="1800000" cy="36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t:=0</a:t>
            </a:r>
            <a:endParaRPr lang="ru-RU" sz="2400" dirty="0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5873371" y="204928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5867275" y="311765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Ромб 61"/>
          <p:cNvSpPr/>
          <p:nvPr/>
        </p:nvSpPr>
        <p:spPr>
          <a:xfrm>
            <a:off x="4967275" y="3290440"/>
            <a:ext cx="1800000" cy="7200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t&lt;10</a:t>
            </a:r>
            <a:endParaRPr lang="ru-RU" sz="2400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4967275" y="4183224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k:=k*2</a:t>
            </a:r>
            <a:endParaRPr lang="ru-RU" sz="2400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4961179" y="4717408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t:=t+1</a:t>
            </a:r>
            <a:endParaRPr lang="ru-RU" sz="2400" dirty="0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5867275" y="4009040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5861179" y="507740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>
            <a:off x="4488739" y="5257408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>
            <a:off x="4507027" y="3210104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4507027" y="3210104"/>
            <a:ext cx="0" cy="204730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522011" y="389992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да</a:t>
            </a:r>
            <a:endParaRPr lang="ru-RU" dirty="0"/>
          </a:p>
        </p:txBody>
      </p:sp>
      <p:sp>
        <p:nvSpPr>
          <p:cNvPr id="72" name="TextBox 71"/>
          <p:cNvSpPr txBox="1"/>
          <p:nvPr/>
        </p:nvSpPr>
        <p:spPr>
          <a:xfrm>
            <a:off x="6667688" y="3357990"/>
            <a:ext cx="512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нет</a:t>
            </a:r>
            <a:endParaRPr lang="ru-RU" dirty="0"/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 flipH="1">
            <a:off x="6752035" y="3659584"/>
            <a:ext cx="3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7112035" y="3659584"/>
            <a:ext cx="0" cy="180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flipH="1">
            <a:off x="5840179" y="5459584"/>
            <a:ext cx="12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5840179" y="5459584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7" name="Параллелограмм 76"/>
          <p:cNvSpPr/>
          <p:nvPr/>
        </p:nvSpPr>
        <p:spPr>
          <a:xfrm>
            <a:off x="4940179" y="5630071"/>
            <a:ext cx="1800000" cy="360000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</a:t>
            </a:r>
            <a:endParaRPr lang="ru-RU" sz="2400" dirty="0"/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5841019" y="5980927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9" name="Овал 78"/>
          <p:cNvSpPr/>
          <p:nvPr/>
        </p:nvSpPr>
        <p:spPr>
          <a:xfrm>
            <a:off x="4940179" y="6160557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конец</a:t>
            </a:r>
            <a:endParaRPr lang="ru-RU" sz="2400" dirty="0"/>
          </a:p>
        </p:txBody>
      </p:sp>
      <p:sp>
        <p:nvSpPr>
          <p:cNvPr id="3" name="Шестиугольник 2"/>
          <p:cNvSpPr/>
          <p:nvPr/>
        </p:nvSpPr>
        <p:spPr>
          <a:xfrm>
            <a:off x="4964226" y="3299584"/>
            <a:ext cx="1800000" cy="718600"/>
          </a:xfrm>
          <a:prstGeom prst="hex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i:=1,10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2784672" y="2688071"/>
            <a:ext cx="6182205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У нас получилось упростить решение задачи?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095925" y="4695543"/>
            <a:ext cx="751667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</a:rPr>
              <a:t>Д</a:t>
            </a:r>
            <a:r>
              <a:rPr lang="ru-RU" sz="2400" dirty="0" smtClean="0">
                <a:solidFill>
                  <a:srgbClr val="FF0000"/>
                </a:solidFill>
              </a:rPr>
              <a:t>ля решения каких задач удобно применять цикл ДЛЯ?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45846" y="1573233"/>
            <a:ext cx="1172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ПОКА</a:t>
            </a:r>
            <a:endParaRPr lang="ru-RU" sz="3200" dirty="0"/>
          </a:p>
        </p:txBody>
      </p:sp>
      <p:sp>
        <p:nvSpPr>
          <p:cNvPr id="82" name="TextBox 81"/>
          <p:cNvSpPr txBox="1"/>
          <p:nvPr/>
        </p:nvSpPr>
        <p:spPr>
          <a:xfrm>
            <a:off x="10600416" y="1573233"/>
            <a:ext cx="7154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ДО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4475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8" grpId="0" animBg="1"/>
      <p:bldP spid="58" grpId="1" animBg="1"/>
      <p:bldP spid="62" grpId="0" animBg="1"/>
      <p:bldP spid="62" grpId="1" animBg="1"/>
      <p:bldP spid="63" grpId="0" animBg="1"/>
      <p:bldP spid="64" grpId="0" animBg="1"/>
      <p:bldP spid="64" grpId="1" animBg="1"/>
      <p:bldP spid="71" grpId="0"/>
      <p:bldP spid="71" grpId="1"/>
      <p:bldP spid="72" grpId="0"/>
      <p:bldP spid="72" grpId="1"/>
      <p:bldP spid="77" grpId="0" animBg="1"/>
      <p:bldP spid="79" grpId="0" animBg="1"/>
      <p:bldP spid="3" grpId="0" animBg="1"/>
      <p:bldP spid="2" grpId="0" animBg="1"/>
      <p:bldP spid="80" grpId="0" animBg="1"/>
      <p:bldP spid="8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207620" cy="443999"/>
          </a:xfrm>
        </p:spPr>
        <p:txBody>
          <a:bodyPr>
            <a:noAutofit/>
          </a:bodyPr>
          <a:lstStyle/>
          <a:p>
            <a:r>
              <a:rPr lang="ru-RU" sz="2800" b="1" dirty="0"/>
              <a:t>Записать задачу на алгоритмическом языке и построить таблицу значений</a:t>
            </a:r>
          </a:p>
        </p:txBody>
      </p:sp>
      <p:sp>
        <p:nvSpPr>
          <p:cNvPr id="26" name="Овал 25"/>
          <p:cNvSpPr/>
          <p:nvPr/>
        </p:nvSpPr>
        <p:spPr>
          <a:xfrm>
            <a:off x="755929" y="868200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начало</a:t>
            </a:r>
            <a:endParaRPr lang="ru-RU" sz="24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55929" y="1402384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k:=1</a:t>
            </a:r>
            <a:endParaRPr lang="ru-RU" sz="2400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1655929" y="1228200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649833" y="1764717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Ромб 29"/>
          <p:cNvSpPr/>
          <p:nvPr/>
        </p:nvSpPr>
        <p:spPr>
          <a:xfrm>
            <a:off x="749833" y="1937501"/>
            <a:ext cx="1800000" cy="7200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t&lt;10</a:t>
            </a:r>
            <a:endParaRPr lang="ru-RU" sz="24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749833" y="2830285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k:=k*2</a:t>
            </a:r>
            <a:endParaRPr lang="ru-RU" sz="24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1649833" y="2656101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643737" y="3192621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271297" y="3372621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289585" y="1857165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289585" y="1857165"/>
            <a:ext cx="0" cy="1512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2534593" y="2306645"/>
            <a:ext cx="3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894593" y="2306645"/>
            <a:ext cx="0" cy="126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622737" y="3546807"/>
            <a:ext cx="12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622737" y="3546807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Параллелограмм 40"/>
          <p:cNvSpPr/>
          <p:nvPr/>
        </p:nvSpPr>
        <p:spPr>
          <a:xfrm>
            <a:off x="722737" y="3717294"/>
            <a:ext cx="1800000" cy="360000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</a:t>
            </a:r>
            <a:endParaRPr lang="ru-RU" sz="2400" dirty="0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1623577" y="4068150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722737" y="4247780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конец</a:t>
            </a:r>
            <a:endParaRPr lang="ru-RU" sz="2400" dirty="0"/>
          </a:p>
        </p:txBody>
      </p:sp>
      <p:sp>
        <p:nvSpPr>
          <p:cNvPr id="44" name="Шестиугольник 43"/>
          <p:cNvSpPr/>
          <p:nvPr/>
        </p:nvSpPr>
        <p:spPr>
          <a:xfrm>
            <a:off x="746784" y="1946645"/>
            <a:ext cx="1800000" cy="718600"/>
          </a:xfrm>
          <a:prstGeom prst="hex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i:=1,10</a:t>
            </a:r>
            <a:endParaRPr lang="ru-RU" sz="2400" dirty="0"/>
          </a:p>
        </p:txBody>
      </p:sp>
      <p:graphicFrame>
        <p:nvGraphicFramePr>
          <p:cNvPr id="46" name="Объект 2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63134579"/>
              </p:ext>
            </p:extLst>
          </p:nvPr>
        </p:nvGraphicFramePr>
        <p:xfrm>
          <a:off x="3489648" y="752605"/>
          <a:ext cx="7864152" cy="4820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6038">
                  <a:extLst>
                    <a:ext uri="{9D8B030D-6E8A-4147-A177-3AD203B41FA5}">
                      <a16:colId xmlns:a16="http://schemas.microsoft.com/office/drawing/2014/main" val="3271993392"/>
                    </a:ext>
                  </a:extLst>
                </a:gridCol>
                <a:gridCol w="1966038">
                  <a:extLst>
                    <a:ext uri="{9D8B030D-6E8A-4147-A177-3AD203B41FA5}">
                      <a16:colId xmlns:a16="http://schemas.microsoft.com/office/drawing/2014/main" val="1273622199"/>
                    </a:ext>
                  </a:extLst>
                </a:gridCol>
                <a:gridCol w="1966038">
                  <a:extLst>
                    <a:ext uri="{9D8B030D-6E8A-4147-A177-3AD203B41FA5}">
                      <a16:colId xmlns:a16="http://schemas.microsoft.com/office/drawing/2014/main" val="4028299926"/>
                    </a:ext>
                  </a:extLst>
                </a:gridCol>
                <a:gridCol w="1966038">
                  <a:extLst>
                    <a:ext uri="{9D8B030D-6E8A-4147-A177-3AD203B41FA5}">
                      <a16:colId xmlns:a16="http://schemas.microsoft.com/office/drawing/2014/main" val="9821311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шага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Вывод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700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004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30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8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68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345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769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687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434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087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559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767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648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07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Объект 2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47673881"/>
              </p:ext>
            </p:extLst>
          </p:nvPr>
        </p:nvGraphicFramePr>
        <p:xfrm>
          <a:off x="3489648" y="752605"/>
          <a:ext cx="7864152" cy="4820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6038">
                  <a:extLst>
                    <a:ext uri="{9D8B030D-6E8A-4147-A177-3AD203B41FA5}">
                      <a16:colId xmlns:a16="http://schemas.microsoft.com/office/drawing/2014/main" val="3271993392"/>
                    </a:ext>
                  </a:extLst>
                </a:gridCol>
                <a:gridCol w="1966038">
                  <a:extLst>
                    <a:ext uri="{9D8B030D-6E8A-4147-A177-3AD203B41FA5}">
                      <a16:colId xmlns:a16="http://schemas.microsoft.com/office/drawing/2014/main" val="1273622199"/>
                    </a:ext>
                  </a:extLst>
                </a:gridCol>
                <a:gridCol w="1966038">
                  <a:extLst>
                    <a:ext uri="{9D8B030D-6E8A-4147-A177-3AD203B41FA5}">
                      <a16:colId xmlns:a16="http://schemas.microsoft.com/office/drawing/2014/main" val="4028299926"/>
                    </a:ext>
                  </a:extLst>
                </a:gridCol>
                <a:gridCol w="1966038">
                  <a:extLst>
                    <a:ext uri="{9D8B030D-6E8A-4147-A177-3AD203B41FA5}">
                      <a16:colId xmlns:a16="http://schemas.microsoft.com/office/drawing/2014/main" val="9821311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шага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Вывод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700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004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530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8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68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345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769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687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434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087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559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767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648847"/>
                  </a:ext>
                </a:extLst>
              </a:tr>
            </a:tbl>
          </a:graphicData>
        </a:graphic>
      </p:graphicFrame>
      <p:sp>
        <p:nvSpPr>
          <p:cNvPr id="44" name="Овал 43"/>
          <p:cNvSpPr/>
          <p:nvPr/>
        </p:nvSpPr>
        <p:spPr>
          <a:xfrm>
            <a:off x="755929" y="868200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начало</a:t>
            </a:r>
            <a:endParaRPr lang="ru-RU" sz="24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755929" y="1402384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k:=1</a:t>
            </a:r>
            <a:endParaRPr lang="ru-RU" sz="2400" dirty="0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1655929" y="1228200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649833" y="1764717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Ромб 47"/>
          <p:cNvSpPr/>
          <p:nvPr/>
        </p:nvSpPr>
        <p:spPr>
          <a:xfrm>
            <a:off x="749833" y="1937501"/>
            <a:ext cx="1800000" cy="7200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t&lt;10</a:t>
            </a:r>
            <a:endParaRPr lang="ru-RU" sz="24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49833" y="2830285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k:=k*2</a:t>
            </a:r>
            <a:endParaRPr lang="ru-RU" sz="2400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1649833" y="2656101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1643737" y="3192621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271297" y="3372621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289585" y="1857165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289585" y="1857165"/>
            <a:ext cx="0" cy="1512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2534593" y="2306645"/>
            <a:ext cx="3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894593" y="2306645"/>
            <a:ext cx="0" cy="126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H="1">
            <a:off x="1622737" y="3546807"/>
            <a:ext cx="12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1622737" y="3546807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2" name="Параллелограмм 71"/>
          <p:cNvSpPr/>
          <p:nvPr/>
        </p:nvSpPr>
        <p:spPr>
          <a:xfrm>
            <a:off x="722737" y="3717294"/>
            <a:ext cx="1800000" cy="360000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</a:t>
            </a:r>
            <a:endParaRPr lang="ru-RU" sz="2400" dirty="0"/>
          </a:p>
        </p:txBody>
      </p:sp>
      <p:cxnSp>
        <p:nvCxnSpPr>
          <p:cNvPr id="80" name="Прямая соединительная линия 79"/>
          <p:cNvCxnSpPr/>
          <p:nvPr/>
        </p:nvCxnSpPr>
        <p:spPr>
          <a:xfrm>
            <a:off x="1623577" y="4068150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1" name="Овал 80"/>
          <p:cNvSpPr/>
          <p:nvPr/>
        </p:nvSpPr>
        <p:spPr>
          <a:xfrm>
            <a:off x="722737" y="4247780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конец</a:t>
            </a:r>
            <a:endParaRPr lang="ru-RU" sz="2400" dirty="0"/>
          </a:p>
        </p:txBody>
      </p:sp>
      <p:sp>
        <p:nvSpPr>
          <p:cNvPr id="82" name="Шестиугольник 81"/>
          <p:cNvSpPr/>
          <p:nvPr/>
        </p:nvSpPr>
        <p:spPr>
          <a:xfrm>
            <a:off x="746784" y="1946645"/>
            <a:ext cx="1800000" cy="718600"/>
          </a:xfrm>
          <a:prstGeom prst="hex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i:=1,10</a:t>
            </a:r>
            <a:endParaRPr lang="ru-RU" sz="2400" dirty="0"/>
          </a:p>
        </p:txBody>
      </p:sp>
      <p:sp>
        <p:nvSpPr>
          <p:cNvPr id="83" name="Заголовок 3"/>
          <p:cNvSpPr txBox="1">
            <a:spLocks/>
          </p:cNvSpPr>
          <p:nvPr/>
        </p:nvSpPr>
        <p:spPr>
          <a:xfrm>
            <a:off x="838200" y="365125"/>
            <a:ext cx="11207620" cy="443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smtClean="0"/>
              <a:t>Записать задачу на алгоритмическом языке и построить таблицу значений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1297" y="457148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err="1" smtClean="0"/>
              <a:t>нач</a:t>
            </a:r>
            <a:r>
              <a:rPr lang="ru-RU" sz="2400" dirty="0" smtClean="0"/>
              <a:t> </a:t>
            </a:r>
            <a:r>
              <a:rPr lang="en-US" sz="2400" dirty="0" smtClean="0"/>
              <a:t>k:=1</a:t>
            </a:r>
            <a:endParaRPr lang="en-US" sz="2400" dirty="0" smtClean="0"/>
          </a:p>
          <a:p>
            <a:r>
              <a:rPr lang="ru-RU" sz="2400" dirty="0" err="1" smtClean="0"/>
              <a:t>нц</a:t>
            </a:r>
            <a:r>
              <a:rPr lang="ru-RU" sz="2400" dirty="0" smtClean="0"/>
              <a:t> </a:t>
            </a:r>
            <a:r>
              <a:rPr lang="ru-RU" sz="2400" dirty="0"/>
              <a:t>для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ru-RU" sz="2400" dirty="0"/>
              <a:t>от </a:t>
            </a:r>
            <a:r>
              <a:rPr lang="ru-RU" sz="2400" dirty="0" smtClean="0"/>
              <a:t>1 </a:t>
            </a:r>
            <a:r>
              <a:rPr lang="ru-RU" sz="2400" dirty="0"/>
              <a:t>до </a:t>
            </a:r>
            <a:r>
              <a:rPr lang="ru-RU" sz="2400" dirty="0" smtClean="0"/>
              <a:t>10</a:t>
            </a:r>
          </a:p>
          <a:p>
            <a:r>
              <a:rPr lang="ru-RU" sz="2400" dirty="0"/>
              <a:t>	</a:t>
            </a:r>
            <a:r>
              <a:rPr lang="en-US" sz="2400" dirty="0" smtClean="0"/>
              <a:t>k</a:t>
            </a:r>
            <a:r>
              <a:rPr lang="en-US" sz="2400" dirty="0"/>
              <a:t>:=k*2</a:t>
            </a:r>
            <a:endParaRPr lang="ru-RU" sz="2400" dirty="0"/>
          </a:p>
          <a:p>
            <a:r>
              <a:rPr lang="ru-RU" sz="2400" dirty="0" err="1" smtClean="0"/>
              <a:t>кц</a:t>
            </a:r>
            <a:endParaRPr lang="en-US" sz="2400" dirty="0" smtClean="0"/>
          </a:p>
          <a:p>
            <a:r>
              <a:rPr lang="ru-RU" sz="2400" dirty="0" smtClean="0"/>
              <a:t>вывод </a:t>
            </a:r>
            <a:r>
              <a:rPr lang="en-US" sz="2400" dirty="0" smtClean="0"/>
              <a:t>k </a:t>
            </a:r>
            <a:endParaRPr lang="ru-RU" sz="2400" dirty="0" smtClean="0"/>
          </a:p>
          <a:p>
            <a:r>
              <a:rPr lang="ru-RU" sz="2400" dirty="0" smtClean="0"/>
              <a:t>кон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119357" y="5776520"/>
            <a:ext cx="98331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Оцените свою работу: если </a:t>
            </a:r>
            <a:r>
              <a:rPr lang="ru-RU" sz="2400" dirty="0">
                <a:solidFill>
                  <a:srgbClr val="FF0000"/>
                </a:solidFill>
              </a:rPr>
              <a:t>все </a:t>
            </a:r>
            <a:r>
              <a:rPr lang="ru-RU" sz="2400" dirty="0" smtClean="0">
                <a:solidFill>
                  <a:srgbClr val="FF0000"/>
                </a:solidFill>
              </a:rPr>
              <a:t>верно -      , </a:t>
            </a:r>
            <a:r>
              <a:rPr lang="ru-RU" sz="2400" dirty="0">
                <a:solidFill>
                  <a:srgbClr val="FF0000"/>
                </a:solidFill>
              </a:rPr>
              <a:t>если есть ошибки в </a:t>
            </a:r>
            <a:r>
              <a:rPr lang="ru-RU" sz="2400" dirty="0" smtClean="0">
                <a:solidFill>
                  <a:srgbClr val="FF0000"/>
                </a:solidFill>
              </a:rPr>
              <a:t>одном </a:t>
            </a:r>
            <a:r>
              <a:rPr lang="ru-RU" sz="2400" dirty="0">
                <a:solidFill>
                  <a:srgbClr val="FF0000"/>
                </a:solidFill>
              </a:rPr>
              <a:t>из столбцов или в записи на </a:t>
            </a:r>
            <a:r>
              <a:rPr lang="ru-RU" sz="2400" dirty="0" err="1" smtClean="0">
                <a:solidFill>
                  <a:srgbClr val="FF0000"/>
                </a:solidFill>
              </a:rPr>
              <a:t>алг.языке</a:t>
            </a:r>
            <a:r>
              <a:rPr lang="ru-RU" sz="2400" dirty="0" smtClean="0">
                <a:solidFill>
                  <a:srgbClr val="FF0000"/>
                </a:solidFill>
              </a:rPr>
              <a:t> -      , </a:t>
            </a:r>
            <a:r>
              <a:rPr lang="ru-RU" sz="2400" dirty="0">
                <a:solidFill>
                  <a:srgbClr val="FF0000"/>
                </a:solidFill>
              </a:rPr>
              <a:t>если ошибок больше - 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7" name="5-конечная звезда 6"/>
          <p:cNvSpPr/>
          <p:nvPr/>
        </p:nvSpPr>
        <p:spPr>
          <a:xfrm>
            <a:off x="7279250" y="5812970"/>
            <a:ext cx="360000" cy="3600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037900" y="6260841"/>
            <a:ext cx="288000" cy="288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10527550" y="6172970"/>
            <a:ext cx="360000" cy="360000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19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Подведение итогов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 чем мы сегодня познакомились?</a:t>
            </a:r>
          </a:p>
          <a:p>
            <a:r>
              <a:rPr lang="ru-RU" dirty="0" smtClean="0"/>
              <a:t>На все вопросы смогли получить ответ?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5-конечная звезда 3"/>
          <p:cNvSpPr/>
          <p:nvPr/>
        </p:nvSpPr>
        <p:spPr>
          <a:xfrm>
            <a:off x="2053547" y="5445551"/>
            <a:ext cx="1080000" cy="10800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221547" y="5384581"/>
            <a:ext cx="900000" cy="900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9640654" y="4173685"/>
            <a:ext cx="900000" cy="900000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справка 6">
            <a:hlinkClick r:id="" action="ppaction://noaction" highlightClick="1"/>
          </p:cNvPr>
          <p:cNvSpPr/>
          <p:nvPr/>
        </p:nvSpPr>
        <p:spPr>
          <a:xfrm>
            <a:off x="10963766" y="2949483"/>
            <a:ext cx="900000" cy="90000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/>
        </p:nvGrpSpPr>
        <p:grpSpPr>
          <a:xfrm>
            <a:off x="7354910" y="1807473"/>
            <a:ext cx="4068000" cy="1080000"/>
            <a:chOff x="1971368" y="395731"/>
            <a:chExt cx="4068000" cy="1080000"/>
          </a:xfrm>
        </p:grpSpPr>
        <p:sp>
          <p:nvSpPr>
            <p:cNvPr id="9" name="Ромб 8"/>
            <p:cNvSpPr/>
            <p:nvPr/>
          </p:nvSpPr>
          <p:spPr>
            <a:xfrm>
              <a:off x="2691368" y="395731"/>
              <a:ext cx="2628000" cy="1080000"/>
            </a:xfrm>
            <a:prstGeom prst="diamond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/>
                <a:t>Я понял материал</a:t>
              </a:r>
              <a:endParaRPr lang="ru-RU" sz="2000" dirty="0"/>
            </a:p>
          </p:txBody>
        </p:sp>
        <p:cxnSp>
          <p:nvCxnSpPr>
            <p:cNvPr id="10" name="Прямая соединительная линия 9"/>
            <p:cNvCxnSpPr>
              <a:stCxn id="9" idx="3"/>
            </p:cNvCxnSpPr>
            <p:nvPr/>
          </p:nvCxnSpPr>
          <p:spPr>
            <a:xfrm>
              <a:off x="5319368" y="935731"/>
              <a:ext cx="720000" cy="61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971368" y="929630"/>
              <a:ext cx="720000" cy="61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032940" y="560298"/>
              <a:ext cx="4988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ДА</a:t>
              </a:r>
              <a:endParaRPr lang="ru-RU" sz="2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82588" y="512877"/>
              <a:ext cx="5935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НЕТ</a:t>
              </a:r>
              <a:endParaRPr lang="ru-RU" sz="2000" dirty="0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4619166" y="2888025"/>
            <a:ext cx="5471488" cy="1440000"/>
            <a:chOff x="4383368" y="1430243"/>
            <a:chExt cx="5471488" cy="1440000"/>
          </a:xfrm>
        </p:grpSpPr>
        <p:sp>
          <p:nvSpPr>
            <p:cNvPr id="15" name="Ромб 14"/>
            <p:cNvSpPr/>
            <p:nvPr/>
          </p:nvSpPr>
          <p:spPr>
            <a:xfrm>
              <a:off x="5103368" y="1430243"/>
              <a:ext cx="4031488" cy="1440000"/>
            </a:xfrm>
            <a:prstGeom prst="diamond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/>
                <a:t>Я смогу сам применить полученные знания</a:t>
              </a:r>
              <a:endParaRPr lang="ru-RU" sz="2000" dirty="0"/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383368" y="2141756"/>
              <a:ext cx="720000" cy="61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9134856" y="2151646"/>
              <a:ext cx="720000" cy="61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493941" y="1741646"/>
              <a:ext cx="4988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ДА</a:t>
              </a:r>
              <a:endParaRPr lang="ru-RU" sz="2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172632" y="1730197"/>
              <a:ext cx="5935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НЕТ</a:t>
              </a:r>
              <a:endParaRPr lang="ru-RU" sz="2000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566115" y="4145145"/>
            <a:ext cx="4106102" cy="1440000"/>
            <a:chOff x="7587368" y="2560442"/>
            <a:chExt cx="4106102" cy="1440000"/>
          </a:xfrm>
        </p:grpSpPr>
        <p:sp>
          <p:nvSpPr>
            <p:cNvPr id="21" name="Ромб 20"/>
            <p:cNvSpPr/>
            <p:nvPr/>
          </p:nvSpPr>
          <p:spPr>
            <a:xfrm>
              <a:off x="8307368" y="2560442"/>
              <a:ext cx="2683720" cy="1440000"/>
            </a:xfrm>
            <a:prstGeom prst="diamond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/>
                <a:t>Я смогу объяснить другим</a:t>
              </a:r>
              <a:endParaRPr lang="ru-RU" sz="2000" dirty="0"/>
            </a:p>
          </p:txBody>
        </p:sp>
        <p:cxnSp>
          <p:nvCxnSpPr>
            <p:cNvPr id="22" name="Прямая соединительная линия 21"/>
            <p:cNvCxnSpPr/>
            <p:nvPr/>
          </p:nvCxnSpPr>
          <p:spPr>
            <a:xfrm>
              <a:off x="10973470" y="3264960"/>
              <a:ext cx="720000" cy="61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7587368" y="3280994"/>
              <a:ext cx="720000" cy="610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7668564" y="2864850"/>
              <a:ext cx="49885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ДА</a:t>
              </a:r>
              <a:endParaRPr lang="ru-RU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028190" y="2864850"/>
              <a:ext cx="5935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dirty="0" smtClean="0"/>
                <a:t>НЕТ</a:t>
              </a:r>
              <a:endParaRPr lang="ru-RU" sz="2000" dirty="0"/>
            </a:p>
          </p:txBody>
        </p:sp>
      </p:grpSp>
      <p:cxnSp>
        <p:nvCxnSpPr>
          <p:cNvPr id="26" name="Прямая соединительная линия 25"/>
          <p:cNvCxnSpPr>
            <a:endCxn id="15" idx="0"/>
          </p:cNvCxnSpPr>
          <p:nvPr/>
        </p:nvCxnSpPr>
        <p:spPr>
          <a:xfrm>
            <a:off x="7354910" y="2324729"/>
            <a:ext cx="0" cy="5632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1403734" y="2386187"/>
            <a:ext cx="0" cy="5632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0090654" y="3615529"/>
            <a:ext cx="0" cy="5632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627975" y="3588089"/>
            <a:ext cx="0" cy="5632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672217" y="4849663"/>
            <a:ext cx="0" cy="5632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595766" y="4882255"/>
            <a:ext cx="0" cy="5632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60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530987"/>
          </a:xfrm>
        </p:spPr>
        <p:txBody>
          <a:bodyPr anchor="t">
            <a:noAutofit/>
          </a:bodyPr>
          <a:lstStyle/>
          <a:p>
            <a:r>
              <a:rPr lang="ru-RU" sz="3200" dirty="0" smtClean="0"/>
              <a:t>Задачи на дом:</a:t>
            </a:r>
            <a:endParaRPr lang="ru-RU" sz="32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21792" y="785051"/>
            <a:ext cx="3159315" cy="1261222"/>
          </a:xfrm>
        </p:spPr>
        <p:txBody>
          <a:bodyPr>
            <a:noAutofit/>
          </a:bodyPr>
          <a:lstStyle/>
          <a:p>
            <a:r>
              <a:rPr lang="ru-RU" dirty="0" smtClean="0"/>
              <a:t>На 3: записать на </a:t>
            </a:r>
            <a:r>
              <a:rPr lang="ru-RU" dirty="0" err="1" smtClean="0"/>
              <a:t>алг.языке</a:t>
            </a:r>
            <a:r>
              <a:rPr lang="ru-RU" dirty="0" smtClean="0"/>
              <a:t> и построить таблицу значений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8403336" y="785051"/>
            <a:ext cx="3410712" cy="8239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На 5:</a:t>
            </a:r>
            <a:endParaRPr lang="ru-RU" sz="32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8109141" y="1608963"/>
            <a:ext cx="3822883" cy="4580700"/>
          </a:xfrm>
        </p:spPr>
        <p:txBody>
          <a:bodyPr>
            <a:noAutofit/>
          </a:bodyPr>
          <a:lstStyle/>
          <a:p>
            <a:r>
              <a:rPr lang="ru-RU" sz="2400" dirty="0"/>
              <a:t>Население города Н увеличивается на 5% ежегодно. </a:t>
            </a:r>
            <a:br>
              <a:rPr lang="ru-RU" sz="2400" dirty="0"/>
            </a:br>
            <a:r>
              <a:rPr lang="ru-RU" sz="2400" dirty="0"/>
              <a:t>В текущем году оно составляет </a:t>
            </a:r>
            <a:r>
              <a:rPr lang="ru-RU" sz="2400" dirty="0" smtClean="0"/>
              <a:t>20 </a:t>
            </a:r>
            <a:r>
              <a:rPr lang="ru-RU" sz="2400" dirty="0"/>
              <a:t>000 человек. </a:t>
            </a:r>
            <a:br>
              <a:rPr lang="ru-RU" sz="2400" dirty="0"/>
            </a:br>
            <a:r>
              <a:rPr lang="ru-RU" sz="2400" dirty="0"/>
              <a:t>Составьте блок-схему алгоритма вычисления предполагаемой численности населения города через </a:t>
            </a:r>
            <a:r>
              <a:rPr lang="ru-RU" sz="2400" dirty="0" smtClean="0"/>
              <a:t>5 лет.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Составьте таблицу значений переменных, задействованных в алгоритме.</a:t>
            </a:r>
          </a:p>
          <a:p>
            <a:endParaRPr lang="ru-RU" sz="24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241145" y="4545488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2244193" y="2942352"/>
            <a:ext cx="3048" cy="36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1350289" y="2027616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начало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350289" y="2561800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k:=1</a:t>
            </a:r>
            <a:endParaRPr lang="ru-RU" sz="24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250289" y="238761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244193" y="3117656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Ромб 14"/>
          <p:cNvSpPr/>
          <p:nvPr/>
        </p:nvSpPr>
        <p:spPr>
          <a:xfrm>
            <a:off x="1344193" y="3290440"/>
            <a:ext cx="1800000" cy="7200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t&lt;10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344193" y="4183224"/>
            <a:ext cx="1800000" cy="360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k:=k*</a:t>
            </a:r>
            <a:r>
              <a:rPr lang="en-US" sz="2400" dirty="0"/>
              <a:t>i</a:t>
            </a:r>
            <a:endParaRPr lang="ru-RU" sz="24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244193" y="4009040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865657" y="4717912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883945" y="3210104"/>
            <a:ext cx="137244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883945" y="3210104"/>
            <a:ext cx="0" cy="1512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3128953" y="3659584"/>
            <a:ext cx="3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3488953" y="3659584"/>
            <a:ext cx="0" cy="144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217097" y="5084680"/>
            <a:ext cx="1260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217097" y="5084680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Параллелограмм 25"/>
          <p:cNvSpPr/>
          <p:nvPr/>
        </p:nvSpPr>
        <p:spPr>
          <a:xfrm>
            <a:off x="1317097" y="5255167"/>
            <a:ext cx="1800000" cy="360000"/>
          </a:xfrm>
          <a:prstGeom prst="parallelogra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k</a:t>
            </a:r>
            <a:endParaRPr lang="ru-RU" sz="2400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2217937" y="5606023"/>
            <a:ext cx="0" cy="18000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Овал 27"/>
          <p:cNvSpPr/>
          <p:nvPr/>
        </p:nvSpPr>
        <p:spPr>
          <a:xfrm>
            <a:off x="1317097" y="5785653"/>
            <a:ext cx="1800000" cy="36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конец</a:t>
            </a:r>
            <a:endParaRPr lang="ru-RU" sz="2400" dirty="0"/>
          </a:p>
        </p:txBody>
      </p:sp>
      <p:sp>
        <p:nvSpPr>
          <p:cNvPr id="29" name="Шестиугольник 28"/>
          <p:cNvSpPr/>
          <p:nvPr/>
        </p:nvSpPr>
        <p:spPr>
          <a:xfrm>
            <a:off x="1341144" y="3299584"/>
            <a:ext cx="1800000" cy="718600"/>
          </a:xfrm>
          <a:prstGeom prst="hex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i:=</a:t>
            </a:r>
            <a:r>
              <a:rPr lang="en-US" sz="2400" dirty="0"/>
              <a:t>1</a:t>
            </a:r>
            <a:r>
              <a:rPr lang="en-US" sz="2400" dirty="0" smtClean="0"/>
              <a:t>,5</a:t>
            </a:r>
            <a:endParaRPr lang="ru-RU" sz="2400" dirty="0"/>
          </a:p>
        </p:txBody>
      </p:sp>
      <p:sp>
        <p:nvSpPr>
          <p:cNvPr id="30" name="Текст 6"/>
          <p:cNvSpPr txBox="1">
            <a:spLocks/>
          </p:cNvSpPr>
          <p:nvPr/>
        </p:nvSpPr>
        <p:spPr>
          <a:xfrm>
            <a:off x="4239768" y="791147"/>
            <a:ext cx="341071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smtClean="0"/>
              <a:t>На 4:</a:t>
            </a:r>
            <a:endParaRPr lang="ru-RU" sz="3200" dirty="0"/>
          </a:p>
        </p:txBody>
      </p:sp>
      <p:sp>
        <p:nvSpPr>
          <p:cNvPr id="31" name="Объект 7"/>
          <p:cNvSpPr txBox="1">
            <a:spLocks/>
          </p:cNvSpPr>
          <p:nvPr/>
        </p:nvSpPr>
        <p:spPr>
          <a:xfrm>
            <a:off x="4239768" y="1615059"/>
            <a:ext cx="3410712" cy="4580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Записать алгоритм </a:t>
            </a:r>
            <a:r>
              <a:rPr lang="ru-RU" sz="2400" b="1" dirty="0" smtClean="0"/>
              <a:t>нахождения суммы </a:t>
            </a:r>
            <a:r>
              <a:rPr lang="en-US" sz="2400" b="1" dirty="0" smtClean="0"/>
              <a:t>S </a:t>
            </a:r>
            <a:r>
              <a:rPr lang="ru-RU" sz="2400" b="1" dirty="0" smtClean="0"/>
              <a:t>всех двузначных чисел </a:t>
            </a:r>
            <a:r>
              <a:rPr lang="ru-RU" sz="2400" dirty="0" smtClean="0"/>
              <a:t>в виде блок-схемы, на </a:t>
            </a:r>
            <a:r>
              <a:rPr lang="ru-RU" sz="2400" dirty="0" err="1" smtClean="0"/>
              <a:t>алг</a:t>
            </a:r>
            <a:r>
              <a:rPr lang="ru-RU" sz="2400" dirty="0" smtClean="0"/>
              <a:t>. языке и построить таблицу значений.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2456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581</Words>
  <Application>Microsoft Office PowerPoint</Application>
  <PresentationFormat>Широкоэкранный</PresentationFormat>
  <Paragraphs>181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Каждая бактерия делится на две в течение 1 минуты. В начальный момент имеется одна бактерия. Решите с помощью циклов ПОКА и ДО задачу вычисления количества бактерий через 10 минут.</vt:lpstr>
      <vt:lpstr>Каждая бактерия делится на две в течение 1 минуты. В начальный момент имеется одна бактерия. Решите с помощью циклов ПОКА и ДО задачу вычисления количества бактерий через 10 минут.</vt:lpstr>
      <vt:lpstr>Каждая бактерия делится на две в течение 1 минуты. В начальный момент имеется одна бактерия. Решите с помощью циклов ПОКА и ДО задачу вычисления количества бактерий через 10 минут.</vt:lpstr>
      <vt:lpstr>Цикл с заданным числом повторений  (цикл ДЛЯ, цикл со счетчиком, цикл с параметром)</vt:lpstr>
      <vt:lpstr>Каждая бактерия делится на две в течение 1 минуты. В начальный момент имеется одна бактерия. Решите с помощью цикла ДЛЯ задачу вычисления количества бактерий через 10 минут.</vt:lpstr>
      <vt:lpstr>Записать задачу на алгоритмическом языке и построить таблицу значений</vt:lpstr>
      <vt:lpstr>Презентация PowerPoint</vt:lpstr>
      <vt:lpstr>Подведение итогов</vt:lpstr>
      <vt:lpstr>Задачи на дом: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Каждая бактерия делится на две в течение 1 минуты. В начальный момент имеется одна бактерия. Решите с помощью циклов ПОКА и ДО задачу вычисления количества бактерий через 10 минут.</dc:title>
  <dc:creator>23644</dc:creator>
  <cp:lastModifiedBy>Марьям Салаватуллина</cp:lastModifiedBy>
  <cp:revision>39</cp:revision>
  <dcterms:created xsi:type="dcterms:W3CDTF">2024-02-11T09:17:24Z</dcterms:created>
  <dcterms:modified xsi:type="dcterms:W3CDTF">2024-02-15T05:32:58Z</dcterms:modified>
</cp:coreProperties>
</file>