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9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3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1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8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9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3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4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0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1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1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2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E157-6081-480A-BD5C-7ED4D7B3CA5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87E3-1DAE-49D9-B482-12C897F5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8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hive.perm.ru/catalog/inventory-cases/1721217-1721217/" TargetMode="External"/><Relationship Id="rId13" Type="http://schemas.openxmlformats.org/officeDocument/2006/relationships/hyperlink" Target="http://www.archive.perm.ru/catalog/inventory-cases/1721222-1721222/" TargetMode="External"/><Relationship Id="rId18" Type="http://schemas.openxmlformats.org/officeDocument/2006/relationships/hyperlink" Target="http://www.archive.perm.ru/catalog/inventory-cases/1721227-1721227/" TargetMode="External"/><Relationship Id="rId3" Type="http://schemas.openxmlformats.org/officeDocument/2006/relationships/hyperlink" Target="http://www.archive.perm.ru/catalog/inventory-cases/1721212-1721212/" TargetMode="External"/><Relationship Id="rId21" Type="http://schemas.openxmlformats.org/officeDocument/2006/relationships/hyperlink" Target="http://www.archive.perm.ru/catalog/inventory-cases/1721231-1721231/" TargetMode="External"/><Relationship Id="rId7" Type="http://schemas.openxmlformats.org/officeDocument/2006/relationships/hyperlink" Target="http://www.archive.perm.ru/catalog/inventory-cases/1721216-1721216/" TargetMode="External"/><Relationship Id="rId12" Type="http://schemas.openxmlformats.org/officeDocument/2006/relationships/hyperlink" Target="http://www.archive.perm.ru/catalog/inventory-cases/1721221-1721221/" TargetMode="External"/><Relationship Id="rId17" Type="http://schemas.openxmlformats.org/officeDocument/2006/relationships/hyperlink" Target="http://www.archive.perm.ru/catalog/inventory-cases/1721226-1721226/" TargetMode="External"/><Relationship Id="rId2" Type="http://schemas.openxmlformats.org/officeDocument/2006/relationships/hyperlink" Target="http://www.archive.perm.ru/catalog/inventory-cases/1721211-1721211/" TargetMode="External"/><Relationship Id="rId16" Type="http://schemas.openxmlformats.org/officeDocument/2006/relationships/hyperlink" Target="http://www.archive.perm.ru/catalog/inventory-cases/1721225-1721225/" TargetMode="External"/><Relationship Id="rId20" Type="http://schemas.openxmlformats.org/officeDocument/2006/relationships/hyperlink" Target="http://www.archive.perm.ru/catalog/inventory-cases/1721229-17212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chive.perm.ru/catalog/inventory-cases/1721215-1721215/" TargetMode="External"/><Relationship Id="rId11" Type="http://schemas.openxmlformats.org/officeDocument/2006/relationships/hyperlink" Target="http://www.archive.perm.ru/catalog/inventory-cases/1721220-1721220/" TargetMode="External"/><Relationship Id="rId5" Type="http://schemas.openxmlformats.org/officeDocument/2006/relationships/hyperlink" Target="http://www.archive.perm.ru/catalog/inventory-cases/1721214-1721214/" TargetMode="External"/><Relationship Id="rId15" Type="http://schemas.openxmlformats.org/officeDocument/2006/relationships/hyperlink" Target="http://www.archive.perm.ru/catalog/inventory-cases/1721224-1721224/" TargetMode="External"/><Relationship Id="rId10" Type="http://schemas.openxmlformats.org/officeDocument/2006/relationships/hyperlink" Target="http://www.archive.perm.ru/catalog/inventory-cases/1721219-1721219/" TargetMode="External"/><Relationship Id="rId19" Type="http://schemas.openxmlformats.org/officeDocument/2006/relationships/hyperlink" Target="http://www.archive.perm.ru/catalog/inventory-cases/1721228-1721228/" TargetMode="External"/><Relationship Id="rId4" Type="http://schemas.openxmlformats.org/officeDocument/2006/relationships/hyperlink" Target="http://www.archive.perm.ru/catalog/inventory-cases/1721213-1721213/" TargetMode="External"/><Relationship Id="rId9" Type="http://schemas.openxmlformats.org/officeDocument/2006/relationships/hyperlink" Target="http://www.archive.perm.ru/catalog/inventory-cases/1721218-1721218/" TargetMode="External"/><Relationship Id="rId14" Type="http://schemas.openxmlformats.org/officeDocument/2006/relationships/hyperlink" Target="http://www.archive.perm.ru/catalog/inventory-cases/1721223-172122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“</a:t>
            </a:r>
            <a:r>
              <a:rPr lang="ru-RU" dirty="0"/>
              <a:t>Археолог, краевед, фольклорист, В П Бирюков”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0344" y="4382814"/>
            <a:ext cx="157655" cy="8749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4130564" y="3205654"/>
            <a:ext cx="137086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920678"/>
              </p:ext>
            </p:extLst>
          </p:nvPr>
        </p:nvGraphicFramePr>
        <p:xfrm>
          <a:off x="4130564" y="2900855"/>
          <a:ext cx="338433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Изображение" r:id="rId3" imgW="7019048" imgH="9523810" progId="StaticDib">
                  <p:embed/>
                </p:oleObj>
              </mc:Choice>
              <mc:Fallback>
                <p:oleObj name="Изображение" r:id="rId3" imgW="7019048" imgH="9523810" progId="StaticDib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564" y="2900855"/>
                        <a:ext cx="3384331" cy="3810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В. П. Бирюков-писатель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Наиболь­шую известность получили: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Дореволюционный фольклор на Урале»,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Урал советский»,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Урал в его живом слове»,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Уральская копилка</a:t>
            </a:r>
            <a:r>
              <a:rPr lang="ru-RU" sz="2400" dirty="0" smtClean="0"/>
              <a:t>»,</a:t>
            </a:r>
          </a:p>
          <a:p>
            <a:r>
              <a:rPr lang="ru-RU" sz="2400" dirty="0" smtClean="0"/>
              <a:t> «Записки </a:t>
            </a:r>
            <a:r>
              <a:rPr lang="ru-RU" sz="2400" dirty="0"/>
              <a:t>Уральского </a:t>
            </a:r>
            <a:r>
              <a:rPr lang="ru-RU" sz="2400" dirty="0" smtClean="0"/>
              <a:t>краеведа», </a:t>
            </a:r>
          </a:p>
          <a:p>
            <a:r>
              <a:rPr lang="ru-RU" sz="2400" dirty="0" smtClean="0"/>
              <a:t>«Избранные труды», </a:t>
            </a:r>
          </a:p>
          <a:p>
            <a:r>
              <a:rPr lang="ru-RU" sz="2400" dirty="0" smtClean="0"/>
              <a:t>«Словарь </a:t>
            </a:r>
            <a:r>
              <a:rPr lang="ru-RU" sz="2400" dirty="0"/>
              <a:t>народного языка на </a:t>
            </a:r>
            <a:r>
              <a:rPr lang="ru-RU" sz="2400" dirty="0" smtClean="0"/>
              <a:t>Урале», 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Литературное наследство Урала»,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Уральские сказки»,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Крылатые слова на Урале».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«Записки Уральского краеведа»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0046" y="1825625"/>
            <a:ext cx="8313754" cy="4351338"/>
          </a:xfrm>
        </p:spPr>
        <p:txBody>
          <a:bodyPr>
            <a:noAutofit/>
          </a:bodyPr>
          <a:lstStyle/>
          <a:p>
            <a:r>
              <a:rPr lang="ru-RU" sz="2400" dirty="0"/>
              <a:t>Бирюков, В.П. Записки уральского краеведа / Владимир Павлович Бирюков. – Челябинск: Южно-Уральское книжное издательство, 1964. – 144 с. — Текст : непосредственный.</a:t>
            </a:r>
          </a:p>
          <a:p>
            <a:r>
              <a:rPr lang="ru-RU" sz="2400" dirty="0"/>
              <a:t>Книга – живая и неотъемлемая страница каждодневно творимой народом богатой истории Урала. О чём бы ни рассказывал Владимир Павлович – о знаменитых уральцах в прошлом и настоящем, имена которых с гордостью произносят все советские люди, о редких книгах, письмах и автографах, найденных рукописях, - он говорит с добросовестностью человека, знающего, что открывает читателю что-то своё, новое, не известное доселе.</a:t>
            </a:r>
          </a:p>
        </p:txBody>
      </p:sp>
      <p:pic>
        <p:nvPicPr>
          <p:cNvPr id="4" name="Рисунок 3" descr="«Дорогами народного слова» (творчество Владимира Павловича Бирюкова), изображение №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6" y="1825625"/>
            <a:ext cx="2201846" cy="2868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26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В. П. Бирюкове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Именем Бирюкова назван краеведческий музей в Шадринске. Установлены мемориальные доски в Шадринске и Челябинске. С 1973 года в Челябинске проводятся </a:t>
            </a:r>
            <a:r>
              <a:rPr lang="ru-RU" sz="2400" dirty="0" err="1"/>
              <a:t>Бирюковские</a:t>
            </a:r>
            <a:r>
              <a:rPr lang="ru-RU" sz="2400" dirty="0"/>
              <a:t> чтения, присуждается премия имени Бирюкова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  <a:p>
            <a:r>
              <a:rPr lang="ru-RU" sz="2400" dirty="0" smtClean="0"/>
              <a:t>Созданное </a:t>
            </a:r>
            <a:r>
              <a:rPr lang="ru-RU" sz="2400" dirty="0"/>
              <a:t>в 1988 году в Свердловске Уральское обще­ство краеведов проводил в июле торжественное совещание, по­священное В. П. Бирюкову. В продажу поступил значок к 100-летию краеведа. «Союзпечать» выпускает конверт с его </a:t>
            </a:r>
            <a:r>
              <a:rPr lang="ru-RU" sz="2400" dirty="0" smtClean="0"/>
              <a:t>портретом</a:t>
            </a:r>
            <a:r>
              <a:rPr lang="ru-RU" sz="24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2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Бирюковское</a:t>
            </a:r>
            <a:r>
              <a:rPr lang="ru-RU" dirty="0" smtClean="0"/>
              <a:t> наследие 1 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5182" y="1825625"/>
            <a:ext cx="8198618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err="1"/>
              <a:t>Бирюковское</a:t>
            </a:r>
            <a:r>
              <a:rPr lang="ru-RU" sz="3100" dirty="0"/>
              <a:t> наследие. Том 1. Материалы к биографии В.П. Бирюкова / редактор А.М. </a:t>
            </a:r>
            <a:r>
              <a:rPr lang="ru-RU" sz="3100" dirty="0" err="1"/>
              <a:t>Бритвин</a:t>
            </a:r>
            <a:r>
              <a:rPr lang="ru-RU" sz="3100" dirty="0"/>
              <a:t>. – Шадринск: Исеть, 1998. – 119 с. — Текст : непосредственный.</a:t>
            </a:r>
          </a:p>
          <a:p>
            <a:r>
              <a:rPr lang="ru-RU" sz="3100" dirty="0"/>
              <a:t>Данный том открывает серию «</a:t>
            </a:r>
            <a:r>
              <a:rPr lang="ru-RU" sz="3100" dirty="0" err="1"/>
              <a:t>Бирюковское</a:t>
            </a:r>
            <a:r>
              <a:rPr lang="ru-RU" sz="3100" dirty="0"/>
              <a:t> наследие», посвящённую жизни, просветительской и собирательской деятельности, творческому наследию выдающегося уральского фольклориста и краеведа, члена Союза писателей, основателя </a:t>
            </a:r>
            <a:r>
              <a:rPr lang="ru-RU" sz="3100" dirty="0" err="1"/>
              <a:t>Шадринского</a:t>
            </a:r>
            <a:r>
              <a:rPr lang="ru-RU" sz="3100" dirty="0"/>
              <a:t> научного хранилища В.П. Бирюкова. В первый том включены материалы к биографии В.П. Бирюкова, подготовленные В.П. Тимофеевым и автобиографическая статья, опубликованная 40 лет назад и ставшая библиографической </a:t>
            </a:r>
            <a:r>
              <a:rPr lang="ru-RU" sz="3100" dirty="0" smtClean="0"/>
              <a:t>редкостью.</a:t>
            </a:r>
            <a:endParaRPr lang="ru-RU" sz="3100" dirty="0"/>
          </a:p>
          <a:p>
            <a:endParaRPr lang="ru-RU" dirty="0"/>
          </a:p>
        </p:txBody>
      </p:sp>
      <p:pic>
        <p:nvPicPr>
          <p:cNvPr id="4" name="Рисунок 3" descr="«Дорогами народного слова» (творчество Владимира Павловича Бирюкова), изображение №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316982" cy="2947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14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Бирюковское</a:t>
            </a:r>
            <a:r>
              <a:rPr lang="ru-RU" dirty="0" smtClean="0"/>
              <a:t> наследие 2 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152" y="1825625"/>
            <a:ext cx="8620648" cy="4351338"/>
          </a:xfrm>
        </p:spPr>
        <p:txBody>
          <a:bodyPr>
            <a:normAutofit/>
          </a:bodyPr>
          <a:lstStyle/>
          <a:p>
            <a:r>
              <a:rPr lang="ru-RU" dirty="0" err="1"/>
              <a:t>Бирюковское</a:t>
            </a:r>
            <a:r>
              <a:rPr lang="ru-RU" dirty="0"/>
              <a:t> наследие. Том 2. В.П. Бирюков в периодической печати г. Шадринска 1917 – 1954 </a:t>
            </a:r>
            <a:r>
              <a:rPr lang="ru-RU" dirty="0" err="1"/>
              <a:t>г.г</a:t>
            </a:r>
            <a:r>
              <a:rPr lang="ru-RU" dirty="0"/>
              <a:t>. / составители В.Н. Бекетова, А.М. </a:t>
            </a:r>
            <a:r>
              <a:rPr lang="ru-RU" dirty="0" err="1"/>
              <a:t>Бритвин</a:t>
            </a:r>
            <a:r>
              <a:rPr lang="ru-RU" dirty="0"/>
              <a:t>. – Шадринск: Исеть, 2003. – 108 с. </a:t>
            </a:r>
            <a:endParaRPr lang="ru-RU" dirty="0" smtClean="0"/>
          </a:p>
          <a:p>
            <a:r>
              <a:rPr lang="ru-RU" dirty="0" smtClean="0"/>
              <a:t>Книга </a:t>
            </a:r>
            <a:r>
              <a:rPr lang="ru-RU" dirty="0"/>
              <a:t>издана к 115-летию со дня рождения Владимира Павловича Бирюкова, к 85-летию </a:t>
            </a:r>
            <a:r>
              <a:rPr lang="ru-RU" dirty="0" err="1"/>
              <a:t>Шадринского</a:t>
            </a:r>
            <a:r>
              <a:rPr lang="ru-RU" dirty="0"/>
              <a:t> научного хранилища (Государственного архива в г. Шадринске и </a:t>
            </a:r>
            <a:r>
              <a:rPr lang="ru-RU" dirty="0" err="1"/>
              <a:t>Шадринского</a:t>
            </a:r>
            <a:r>
              <a:rPr lang="ru-RU" dirty="0"/>
              <a:t> городского краеведческого музея им. В.П. Бирюкова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«Дорогами народного слова» (творчество Владимира Павловича Бирюкова), изображение №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3" y="1825625"/>
            <a:ext cx="220091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24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Всю свою жизнь В.П. Бирюков посвятил изучению и сохранению истории и культуры Урала. Он - неутомимый исследователь и коллекционер, посвятил свою жизнь изучению и сохранению исчезающих предметов материального и нематериального плана.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7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Биография </a:t>
            </a:r>
            <a:endParaRPr lang="ru-RU" dirty="0"/>
          </a:p>
        </p:txBody>
      </p:sp>
      <p:pic>
        <p:nvPicPr>
          <p:cNvPr id="4" name="Объект 3" descr="http://buryukovp.narod.ru/photo2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944415"/>
            <a:ext cx="5328746" cy="415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69268" y="1825625"/>
            <a:ext cx="498453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400" dirty="0" smtClean="0"/>
              <a:t>Родился </a:t>
            </a:r>
            <a:r>
              <a:rPr lang="ru-RU" sz="2400" dirty="0"/>
              <a:t>10 (22) июля 1888 года в семье секретаря-счетовода ссудно-сберегательного товарищества в селе </a:t>
            </a:r>
            <a:r>
              <a:rPr lang="ru-RU" sz="2400" dirty="0" err="1"/>
              <a:t>Першинском</a:t>
            </a:r>
            <a:r>
              <a:rPr lang="ru-RU" sz="2400" dirty="0"/>
              <a:t> </a:t>
            </a:r>
            <a:r>
              <a:rPr lang="ru-RU" sz="2400" dirty="0" err="1"/>
              <a:t>Шадринского</a:t>
            </a:r>
            <a:r>
              <a:rPr lang="ru-RU" sz="2400" dirty="0"/>
              <a:t> уезда Пермской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12627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4628" y="0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          Биография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" y="1325563"/>
            <a:ext cx="5906814" cy="5285444"/>
          </a:xfrm>
        </p:spPr>
        <p:txBody>
          <a:bodyPr>
            <a:noAutofit/>
          </a:bodyPr>
          <a:lstStyle/>
          <a:p>
            <a:r>
              <a:rPr lang="ru-RU" sz="2400" dirty="0"/>
              <a:t>Первые знания Владимир Павлович получил в сельском начальном училище. Затем он был отдан в </a:t>
            </a:r>
            <a:r>
              <a:rPr lang="ru-RU" sz="2400" dirty="0" err="1"/>
              <a:t>Камышловское</a:t>
            </a:r>
            <a:r>
              <a:rPr lang="ru-RU" sz="2400" dirty="0"/>
              <a:t> духовное училище. После его окончания в 1902 году Бирюков поступил в Пермскую духовную семинарию.</a:t>
            </a:r>
          </a:p>
          <a:p>
            <a:r>
              <a:rPr lang="ru-RU" sz="2400" dirty="0"/>
              <a:t>После окончания семинарии В. Бирюков отказывается от духовного звания и поступает в Казанский ветеринарный институт. Наряду с учебными лекциями Владимир Павлович посещает заседания учебных обществ естествоиспытателей, археологов, историков и этнографов. Здесь он слушает доклады по диалектологии, фольклору и </a:t>
            </a:r>
            <a:r>
              <a:rPr lang="ru-RU" sz="2400" dirty="0" smtClean="0"/>
              <a:t>этнографии.</a:t>
            </a:r>
            <a:endParaRPr lang="ru-RU" sz="2400" dirty="0"/>
          </a:p>
        </p:txBody>
      </p:sp>
      <p:pic>
        <p:nvPicPr>
          <p:cNvPr id="7" name="Рисунок 6" descr="Казанский ветеринарный институ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81" y="1460938"/>
            <a:ext cx="5496910" cy="31951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74981" y="4656084"/>
            <a:ext cx="549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Казанский ветеринарный институт, в 1915 году – Московский  археологический институт.</a:t>
            </a:r>
          </a:p>
        </p:txBody>
      </p:sp>
    </p:spTree>
    <p:extLst>
      <p:ext uri="{BB962C8B-B14F-4D97-AF65-F5344CB8AC3E}">
        <p14:creationId xmlns:p14="http://schemas.microsoft.com/office/powerpoint/2010/main" val="33101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</a:t>
            </a:r>
            <a:r>
              <a:rPr lang="ru-RU" dirty="0"/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882352" cy="4351338"/>
          </a:xfrm>
        </p:spPr>
        <p:txBody>
          <a:bodyPr>
            <a:normAutofit/>
          </a:bodyPr>
          <a:lstStyle/>
          <a:p>
            <a:r>
              <a:rPr lang="ru-RU" sz="2400" dirty="0"/>
              <a:t>Специальность ветеринарного врача открывает перед В. Бирюковым возможность побывать на юге России, пожить в Подмосковье — Подольске, Волоколамске и других городах. Тяга к знаниям приводит В. Бирюкова в Московский археологический институт и одновременно в </a:t>
            </a:r>
            <a:r>
              <a:rPr lang="ru-RU" sz="2400" dirty="0" smtClean="0"/>
              <a:t>сельскохозяйственный.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1914 году Бирюкова призывают в действующую армию. Он попадает в прифронтовую полосу на Запад </a:t>
            </a:r>
            <a:r>
              <a:rPr lang="ru-RU" sz="2400" dirty="0" smtClean="0"/>
              <a:t>России. </a:t>
            </a:r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Хороле Владимир Павлович производит раскопки, организует археологическую выставку, помогает открытию местного краеведческого музея.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3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5" y="1690688"/>
            <a:ext cx="6025055" cy="4351338"/>
          </a:xfrm>
        </p:spPr>
        <p:txBody>
          <a:bodyPr>
            <a:normAutofit/>
          </a:bodyPr>
          <a:lstStyle/>
          <a:p>
            <a:r>
              <a:rPr lang="ru-RU" sz="2400" dirty="0"/>
              <a:t>Это был уже 1917 год. Владимир Павлович обосновывается в Шадринске. Здесь он развертывает бурную краеведческую деятельность: организует музей и библиотеку при нем, художественную галерею и местный архив, создает постоянный лекторий и проводит массовые экскурсии, а самое главное — изучает уральский словарь и говоры.</a:t>
            </a:r>
          </a:p>
        </p:txBody>
      </p:sp>
      <p:pic>
        <p:nvPicPr>
          <p:cNvPr id="4" name="Рисунок 3" descr="Шадринский краеведческий музей им. В.П. Бирюкова — Курганская обла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593" y="1690688"/>
            <a:ext cx="5696607" cy="37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90593" y="5433848"/>
            <a:ext cx="569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Шадринский</a:t>
            </a:r>
            <a:r>
              <a:rPr lang="ru-RU" dirty="0"/>
              <a:t> </a:t>
            </a:r>
            <a:r>
              <a:rPr lang="ru-RU" dirty="0" smtClean="0"/>
              <a:t>краеведческий </a:t>
            </a:r>
            <a:r>
              <a:rPr lang="ru-RU" dirty="0"/>
              <a:t>музей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3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Жил Бирюков В.П.  в деревянном </a:t>
            </a:r>
            <a:r>
              <a:rPr lang="ru-RU" sz="2400" dirty="0" err="1"/>
              <a:t>пятистенном</a:t>
            </a:r>
            <a:r>
              <a:rPr lang="ru-RU" sz="2400" dirty="0"/>
              <a:t> домике на тихой Пионерской улице нешумного Шадринска. Владимир Павлович вместе с женой и другом Ларисой Николаевной скромно жили на пенсию, получаемую от государства. Добрую половину этих средств они ежегодно тратили на пополнение фондов собрания, на подписку газет и журналов, на приобретение книг молодых и уже имеющих имя писателей Кургана, Челябинска, Свердловска, Оренбурга, Уфы, Перми и других городов. Так создавалась редкая коллекция первых произведений и последующих книг уральских авторов, насчитывающая теперь десятки сотен названий.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Шадринске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1927 г. он организовывает Общество Друзей Научного Хранилища, «играющего роль окружного Общества Краеведения.</a:t>
            </a:r>
          </a:p>
          <a:p>
            <a:r>
              <a:rPr lang="ru-RU" sz="2400" dirty="0"/>
              <a:t>В начале 1930 г. Общество Друзей </a:t>
            </a:r>
            <a:r>
              <a:rPr lang="ru-RU" sz="2400" dirty="0" err="1"/>
              <a:t>Шадринского</a:t>
            </a:r>
            <a:r>
              <a:rPr lang="ru-RU" sz="2400" dirty="0"/>
              <a:t> Научного Хранилища «решило </a:t>
            </a:r>
            <a:r>
              <a:rPr lang="ru-RU" sz="2400" dirty="0" err="1"/>
              <a:t>самоликвидироваться</a:t>
            </a:r>
            <a:r>
              <a:rPr lang="ru-RU" sz="2400" dirty="0"/>
              <a:t>», уступив место </a:t>
            </a:r>
            <a:r>
              <a:rPr lang="ru-RU" sz="2400" dirty="0" err="1"/>
              <a:t>Шадринскому</a:t>
            </a:r>
            <a:r>
              <a:rPr lang="ru-RU" sz="2400" dirty="0"/>
              <a:t>  Районному Бюро </a:t>
            </a:r>
            <a:r>
              <a:rPr lang="ru-RU" sz="2400" dirty="0" smtClean="0"/>
              <a:t>Краеведения</a:t>
            </a:r>
            <a:endParaRPr lang="ru-RU" sz="2400" dirty="0"/>
          </a:p>
          <a:p>
            <a:r>
              <a:rPr lang="ru-RU" sz="2400" dirty="0"/>
              <a:t>Неутомимый краевед предлагал превратить существующее Научное Хранилище в Дом Науки», даже составил «проект организации в Шадринске Дома Науки». Но в 1931 г. по приглашению Уральского бюро краеведения уезжает в г Свердловск.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Свердловске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1962 году Бирюков перевез из Шадринска в Свердловск свой обширный краеведческий архив, передав его Свердловской области. Это собрание документов стало основой для создания Уральского отделения Центрального государственного архива литературы и искусства (</a:t>
            </a:r>
            <a:r>
              <a:rPr lang="ru-RU" sz="2400" dirty="0" err="1"/>
              <a:t>УралЦГАЛИ</a:t>
            </a:r>
            <a:r>
              <a:rPr lang="ru-RU" sz="2400" dirty="0"/>
              <a:t>), сейчас это фонд Государственного архива Свердловской области (ГАСО). </a:t>
            </a:r>
          </a:p>
        </p:txBody>
      </p:sp>
    </p:spTree>
    <p:extLst>
      <p:ext uri="{BB962C8B-B14F-4D97-AF65-F5344CB8AC3E}">
        <p14:creationId xmlns:p14="http://schemas.microsoft.com/office/powerpoint/2010/main" val="33888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8968"/>
            <a:ext cx="11734800" cy="1325563"/>
          </a:xfrm>
        </p:spPr>
        <p:txBody>
          <a:bodyPr/>
          <a:lstStyle/>
          <a:p>
            <a:pPr algn="ctr"/>
            <a:r>
              <a:rPr lang="ru-RU" dirty="0" smtClean="0"/>
              <a:t>Опись фонда В. П. Бирюкова в ГАПК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924122"/>
              </p:ext>
            </p:extLst>
          </p:nvPr>
        </p:nvGraphicFramePr>
        <p:xfrm>
          <a:off x="-1" y="1484531"/>
          <a:ext cx="12192001" cy="540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84">
                  <a:extLst>
                    <a:ext uri="{9D8B030D-6E8A-4147-A177-3AD203B41FA5}">
                      <a16:colId xmlns:a16="http://schemas.microsoft.com/office/drawing/2014/main" val="450727916"/>
                    </a:ext>
                  </a:extLst>
                </a:gridCol>
                <a:gridCol w="10164170">
                  <a:extLst>
                    <a:ext uri="{9D8B030D-6E8A-4147-A177-3AD203B41FA5}">
                      <a16:colId xmlns:a16="http://schemas.microsoft.com/office/drawing/2014/main" val="3833613325"/>
                    </a:ext>
                  </a:extLst>
                </a:gridCol>
                <a:gridCol w="1626147">
                  <a:extLst>
                    <a:ext uri="{9D8B030D-6E8A-4147-A177-3AD203B41FA5}">
                      <a16:colId xmlns:a16="http://schemas.microsoft.com/office/drawing/2014/main" val="3832376293"/>
                    </a:ext>
                  </a:extLst>
                </a:gridCol>
              </a:tblGrid>
              <a:tr h="388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№ дела: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077" marB="34077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Заголовок: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077" marB="34077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Годы: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077" marB="34077" anchor="b"/>
                </a:tc>
                <a:extLst>
                  <a:ext uri="{0D108BD9-81ED-4DB2-BD59-A6C34878D82A}">
                    <a16:rowId xmlns:a16="http://schemas.microsoft.com/office/drawing/2014/main" val="2320093785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81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2"/>
                        </a:rPr>
                        <a:t>Материалы для </a:t>
                      </a:r>
                      <a:r>
                        <a:rPr lang="ru-RU" sz="900" u="sng" dirty="0" err="1">
                          <a:effectLst/>
                          <a:hlinkClick r:id="rId2"/>
                        </a:rPr>
                        <a:t>диографического</a:t>
                      </a:r>
                      <a:r>
                        <a:rPr lang="ru-RU" sz="900" u="sng" dirty="0">
                          <a:effectLst/>
                          <a:hlinkClick r:id="rId2"/>
                        </a:rPr>
                        <a:t> словаря и деятелей </a:t>
                      </a:r>
                      <a:r>
                        <a:rPr lang="ru-RU" sz="900" u="sng" dirty="0" err="1">
                          <a:effectLst/>
                          <a:hlinkClick r:id="rId2"/>
                        </a:rPr>
                        <a:t>Шадринского</a:t>
                      </a:r>
                      <a:r>
                        <a:rPr lang="ru-RU" sz="900" u="sng" dirty="0">
                          <a:effectLst/>
                          <a:hlinkClick r:id="rId2"/>
                        </a:rPr>
                        <a:t> округа, собранные В.П. Бирюковым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1912 - 1971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620490766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3"/>
                        </a:rPr>
                        <a:t>Русские народные песни, записанные В.П. Бирюковым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1912 - 1971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901332887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4"/>
                        </a:rPr>
                        <a:t>В.П. Бирюков. «Кантерев Леонид Михайлович, автор «Дубинщицы» Биографическая заметка. Рукопись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1912 - 1971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2136433451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5"/>
                        </a:rPr>
                        <a:t>Автобиография и биографические заметки В.П. Бирюкова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1945 - 1969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823889446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6"/>
                        </a:rPr>
                        <a:t>Биография и биографические справки В.П. Бирюкова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1950 - 1950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04152964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7"/>
                        </a:rPr>
                        <a:t>Дневниковые записи В.П. Бирюкова за 1919-1962 /Справки/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1919 - 1962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441087485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8"/>
                        </a:rPr>
                        <a:t>Дневник археологической экспедиции 1954, веденного В.П. Бирюковым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1954 - 1954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2031266147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9"/>
                        </a:rPr>
                        <a:t>Письмо В.П. Бирюкова о объединении музейной и архивной и др. видов </a:t>
                      </a:r>
                      <a:r>
                        <a:rPr lang="ru-RU" sz="900" u="sng" dirty="0" err="1">
                          <a:effectLst/>
                          <a:hlinkClick r:id="rId9"/>
                        </a:rPr>
                        <a:t>краеведной</a:t>
                      </a:r>
                      <a:r>
                        <a:rPr lang="ru-RU" sz="900" u="sng" dirty="0">
                          <a:effectLst/>
                          <a:hlinkClick r:id="rId9"/>
                        </a:rPr>
                        <a:t> работы в провинции. Вырезка из «Известия ЦБК» 1926 №2 стр. 36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1926 - 1926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834409199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89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10"/>
                        </a:rPr>
                        <a:t>Письма В.П. Бирюкова </a:t>
                      </a:r>
                      <a:r>
                        <a:rPr lang="ru-RU" sz="900" u="sng" dirty="0" err="1">
                          <a:effectLst/>
                          <a:hlinkClick r:id="rId10"/>
                        </a:rPr>
                        <a:t>Батманову</a:t>
                      </a:r>
                      <a:r>
                        <a:rPr lang="ru-RU" sz="900" u="sng" dirty="0">
                          <a:effectLst/>
                          <a:hlinkClick r:id="rId10"/>
                        </a:rPr>
                        <a:t> В.А., Вагановой Л.С., Давидович И.М., Лебедеву А.С., </a:t>
                      </a:r>
                      <a:r>
                        <a:rPr lang="ru-RU" sz="900" u="sng" dirty="0" err="1">
                          <a:effectLst/>
                          <a:hlinkClick r:id="rId10"/>
                        </a:rPr>
                        <a:t>Очеретину</a:t>
                      </a:r>
                      <a:r>
                        <a:rPr lang="ru-RU" sz="900" u="sng" dirty="0">
                          <a:effectLst/>
                          <a:hlinkClick r:id="rId10"/>
                        </a:rPr>
                        <a:t> В.К., </a:t>
                      </a:r>
                      <a:r>
                        <a:rPr lang="ru-RU" sz="900" u="sng" dirty="0" err="1">
                          <a:effectLst/>
                          <a:hlinkClick r:id="rId10"/>
                        </a:rPr>
                        <a:t>Русакову</a:t>
                      </a:r>
                      <a:r>
                        <a:rPr lang="ru-RU" sz="900" u="sng" dirty="0">
                          <a:effectLst/>
                          <a:hlinkClick r:id="rId10"/>
                        </a:rPr>
                        <a:t> Г.С., </a:t>
                      </a:r>
                      <a:r>
                        <a:rPr lang="ru-RU" sz="900" u="sng" dirty="0" err="1">
                          <a:effectLst/>
                          <a:hlinkClick r:id="rId10"/>
                        </a:rPr>
                        <a:t>Удинцеву</a:t>
                      </a:r>
                      <a:r>
                        <a:rPr lang="ru-RU" sz="900" u="sng" dirty="0">
                          <a:effectLst/>
                          <a:hlinkClick r:id="rId10"/>
                        </a:rPr>
                        <a:t> Б.Д., Черных В.А., в редакции газет и журналов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1935 - 1970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514620145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11"/>
                        </a:rPr>
                        <a:t>Письма В.П. Бирюкова А.А.Черданцеву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1925 - 1940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3826546839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12"/>
                        </a:rPr>
                        <a:t>Письма В.П. Бирюкова </a:t>
                      </a:r>
                      <a:r>
                        <a:rPr lang="ru-RU" sz="900" u="sng" dirty="0" err="1">
                          <a:effectLst/>
                          <a:hlinkClick r:id="rId12"/>
                        </a:rPr>
                        <a:t>Шарцу</a:t>
                      </a:r>
                      <a:r>
                        <a:rPr lang="ru-RU" sz="900" u="sng" dirty="0">
                          <a:effectLst/>
                          <a:hlinkClick r:id="rId12"/>
                        </a:rPr>
                        <a:t> А.К.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1946 - 1970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233946441"/>
                  </a:ext>
                </a:extLst>
              </a:tr>
              <a:tr h="388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13"/>
                        </a:rPr>
                        <a:t>Обращение Уральского филиала АН СССР к гражданам о высылке периодических изданий Урала для пополнения краеведческой библиотеки В.П. Бирюкова, переданной им гор. Челябинску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1935 - 1935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3455597874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14"/>
                        </a:rPr>
                        <a:t>Сообщение В.П. Бирюкова об окончании работы над книгой «материалы о жизни и деятельности математика Ивана </a:t>
                      </a:r>
                      <a:r>
                        <a:rPr lang="ru-RU" sz="900" u="sng" dirty="0" err="1">
                          <a:effectLst/>
                          <a:hlinkClick r:id="rId14"/>
                        </a:rPr>
                        <a:t>Михеевича</a:t>
                      </a:r>
                      <a:r>
                        <a:rPr lang="ru-RU" sz="900" u="sng" dirty="0">
                          <a:effectLst/>
                          <a:hlinkClick r:id="rId14"/>
                        </a:rPr>
                        <a:t> Первушина» /5-6 автор. листов/ и оглавление книга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1946 - 1946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152712808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effectLst/>
                          <a:hlinkClick r:id="rId15"/>
                        </a:rPr>
                        <a:t>Завещание В.П. Бирюкова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1961 - 1961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4041101542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16"/>
                        </a:rPr>
                        <a:t>Афиша о выставке материалов В.П. Бирюкова, посвященной 225-летию </a:t>
                      </a:r>
                      <a:r>
                        <a:rPr lang="ru-RU" sz="900" u="sng" dirty="0" err="1">
                          <a:effectLst/>
                          <a:hlinkClick r:id="rId16"/>
                        </a:rPr>
                        <a:t>г.Челябинска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1961 - 1961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996357212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17"/>
                        </a:rPr>
                        <a:t>Конспект речи В.П. Бирюкова на его 75-летнем юбилее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1963 - 1963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3044863577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18"/>
                        </a:rPr>
                        <a:t>Обращение общественного куратора </a:t>
                      </a:r>
                      <a:r>
                        <a:rPr lang="ru-RU" sz="900" u="sng" dirty="0" err="1">
                          <a:effectLst/>
                          <a:hlinkClick r:id="rId18"/>
                        </a:rPr>
                        <a:t>УралЦГАЛИ</a:t>
                      </a:r>
                      <a:r>
                        <a:rPr lang="ru-RU" sz="900" u="sng" dirty="0">
                          <a:effectLst/>
                          <a:hlinkClick r:id="rId18"/>
                        </a:rPr>
                        <a:t> В.П. Бирюкова к деятелям литературы и искусства передавать их материалы в архив и образовывать личные фонды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1969 - 1969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874081008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19"/>
                        </a:rPr>
                        <a:t>Ходатайство диктора </a:t>
                      </a:r>
                      <a:r>
                        <a:rPr lang="ru-RU" sz="900" u="sng" dirty="0" err="1">
                          <a:effectLst/>
                          <a:hlinkClick r:id="rId19"/>
                        </a:rPr>
                        <a:t>филологич</a:t>
                      </a:r>
                      <a:r>
                        <a:rPr lang="ru-RU" sz="900" u="sng" dirty="0">
                          <a:effectLst/>
                          <a:hlinkClick r:id="rId19"/>
                        </a:rPr>
                        <a:t>. Наук профессора </a:t>
                      </a:r>
                      <a:r>
                        <a:rPr lang="ru-RU" sz="900" u="sng" dirty="0" err="1">
                          <a:effectLst/>
                          <a:hlinkClick r:id="rId19"/>
                        </a:rPr>
                        <a:t>Е.А.Боголюбова</a:t>
                      </a:r>
                      <a:r>
                        <a:rPr lang="ru-RU" sz="900" u="sng" dirty="0">
                          <a:effectLst/>
                          <a:hlinkClick r:id="rId19"/>
                        </a:rPr>
                        <a:t> перед </a:t>
                      </a:r>
                      <a:r>
                        <a:rPr lang="ru-RU" sz="900" u="sng" dirty="0" err="1">
                          <a:effectLst/>
                          <a:hlinkClick r:id="rId19"/>
                        </a:rPr>
                        <a:t>Шадринским</a:t>
                      </a:r>
                      <a:r>
                        <a:rPr lang="ru-RU" sz="900" u="sng" dirty="0">
                          <a:effectLst/>
                          <a:hlinkClick r:id="rId19"/>
                        </a:rPr>
                        <a:t> горсоветом о назначении персональной пенсии республиканского значения В.П. Бирюкову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1912 - 1971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692573440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hlinkClick r:id="rId20"/>
                        </a:rPr>
                        <a:t>Юрий </a:t>
                      </a:r>
                      <a:r>
                        <a:rPr lang="ru-RU" sz="900" u="sng" dirty="0" err="1">
                          <a:effectLst/>
                          <a:hlinkClick r:id="rId20"/>
                        </a:rPr>
                        <a:t>Исетский</a:t>
                      </a:r>
                      <a:r>
                        <a:rPr lang="ru-RU" sz="900" u="sng" dirty="0">
                          <a:effectLst/>
                          <a:hlinkClick r:id="rId20"/>
                        </a:rPr>
                        <a:t> «Научной хранилище» /Письмо из Шадринска/. </a:t>
                      </a:r>
                      <a:r>
                        <a:rPr lang="ru-RU" sz="900" u="sng" dirty="0" err="1">
                          <a:effectLst/>
                          <a:hlinkClick r:id="rId20"/>
                        </a:rPr>
                        <a:t>Опубл</a:t>
                      </a:r>
                      <a:r>
                        <a:rPr lang="ru-RU" sz="900" u="sng" dirty="0">
                          <a:effectLst/>
                          <a:hlinkClick r:id="rId20"/>
                        </a:rPr>
                        <a:t>. газ. «</a:t>
                      </a:r>
                      <a:r>
                        <a:rPr lang="ru-RU" sz="900" u="sng" dirty="0" err="1">
                          <a:effectLst/>
                          <a:hlinkClick r:id="rId20"/>
                        </a:rPr>
                        <a:t>Ниж</a:t>
                      </a:r>
                      <a:r>
                        <a:rPr lang="ru-RU" sz="900" u="sng" dirty="0">
                          <a:effectLst/>
                          <a:hlinkClick r:id="rId20"/>
                        </a:rPr>
                        <a:t>. </a:t>
                      </a:r>
                      <a:r>
                        <a:rPr lang="ru-RU" sz="900" u="sng" dirty="0" err="1">
                          <a:effectLst/>
                          <a:hlinkClick r:id="rId20"/>
                        </a:rPr>
                        <a:t>урал</a:t>
                      </a:r>
                      <a:r>
                        <a:rPr lang="ru-RU" sz="900" u="sng" dirty="0">
                          <a:effectLst/>
                          <a:hlinkClick r:id="rId20"/>
                        </a:rPr>
                        <a:t>» /Екатеринбург/ 13.03.1919 Копия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1919 - 1919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3068950621"/>
                  </a:ext>
                </a:extLst>
              </a:tr>
              <a:tr h="241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 err="1">
                          <a:effectLst/>
                          <a:hlinkClick r:id="rId21"/>
                        </a:rPr>
                        <a:t>И.А.Шубин</a:t>
                      </a:r>
                      <a:r>
                        <a:rPr lang="ru-RU" sz="900" u="sng" dirty="0">
                          <a:effectLst/>
                          <a:hlinkClick r:id="rId21"/>
                        </a:rPr>
                        <a:t> «Фольклорная народная драма», «Книга уральского фольклора», «Успех народной драмы», копии из газеты «Уральский рабочий» о В.П. Бирюкове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1936 </a:t>
                      </a:r>
                      <a:r>
                        <a:rPr lang="ru-RU" sz="1000">
                          <a:effectLst/>
                        </a:rPr>
                        <a:t>- </a:t>
                      </a:r>
                      <a:r>
                        <a:rPr lang="ru-RU" sz="1000" smtClean="0">
                          <a:effectLst/>
                        </a:rPr>
                        <a:t>1936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97363" marT="34077" marB="34077"/>
                </a:tc>
                <a:extLst>
                  <a:ext uri="{0D108BD9-81ED-4DB2-BD59-A6C34878D82A}">
                    <a16:rowId xmlns:a16="http://schemas.microsoft.com/office/drawing/2014/main" val="174497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1135</Words>
  <Application>Microsoft Office PowerPoint</Application>
  <PresentationFormat>Широкоэкранный</PresentationFormat>
  <Paragraphs>111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Изображение</vt:lpstr>
      <vt:lpstr>“Археолог, краевед, фольклорист, В П Бирюков” </vt:lpstr>
      <vt:lpstr>                            Биография </vt:lpstr>
      <vt:lpstr>                              Биография</vt:lpstr>
      <vt:lpstr>Биография</vt:lpstr>
      <vt:lpstr>                            Биография</vt:lpstr>
      <vt:lpstr>Биография</vt:lpstr>
      <vt:lpstr>Работа в Шадринске</vt:lpstr>
      <vt:lpstr>Работа в Свердловске </vt:lpstr>
      <vt:lpstr>Опись фонда В. П. Бирюкова в ГАПК</vt:lpstr>
      <vt:lpstr>В. П. Бирюков-писатель</vt:lpstr>
      <vt:lpstr>«Записки Уральского краеведа»</vt:lpstr>
      <vt:lpstr>Память В. П. Бирюкове</vt:lpstr>
      <vt:lpstr>«Бирюковское наследие 1 том</vt:lpstr>
      <vt:lpstr>Бирюковское наследие 2 том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“Археолог, краевед, фольклорист, В П Бирюков”</dc:title>
  <dc:creator>nemtinova</dc:creator>
  <cp:lastModifiedBy>nemtinova</cp:lastModifiedBy>
  <cp:revision>8</cp:revision>
  <dcterms:created xsi:type="dcterms:W3CDTF">2023-04-19T08:57:28Z</dcterms:created>
  <dcterms:modified xsi:type="dcterms:W3CDTF">2023-04-26T07:51:42Z</dcterms:modified>
</cp:coreProperties>
</file>