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8" r:id="rId6"/>
    <p:sldId id="261" r:id="rId7"/>
    <p:sldId id="262" r:id="rId8"/>
    <p:sldId id="263" r:id="rId9"/>
    <p:sldId id="269" r:id="rId10"/>
    <p:sldId id="264" r:id="rId11"/>
    <p:sldId id="270" r:id="rId12"/>
    <p:sldId id="271" r:id="rId13"/>
    <p:sldId id="265" r:id="rId14"/>
    <p:sldId id="272" r:id="rId15"/>
    <p:sldId id="266" r:id="rId16"/>
    <p:sldId id="273" r:id="rId17"/>
    <p:sldId id="26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8" y="-7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7CB048-C0BE-44C1-9056-84CCBC8BD4A8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E05CBE-BFE3-499D-A3AE-008B4616A7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6823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05CBE-BFE3-499D-A3AE-008B4616A7E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20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174491" y="620688"/>
            <a:ext cx="7772400" cy="2099319"/>
          </a:xfrm>
        </p:spPr>
        <p:txBody>
          <a:bodyPr/>
          <a:lstStyle/>
          <a:p>
            <a:r>
              <a:rPr lang="ru-RU" sz="6000" dirty="0" smtClean="0"/>
              <a:t>Нужны ли нам спирты?</a:t>
            </a:r>
            <a:endParaRPr lang="ru-RU" sz="60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421148" y="3750062"/>
            <a:ext cx="4680520" cy="1219200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Урок-дебаты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1736725" cy="189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5855" y="3086100"/>
            <a:ext cx="441960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2803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Химический эксперимент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525963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"Влияние этанола на молекулы белков".</a:t>
            </a:r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409" b="11964"/>
          <a:stretch/>
        </p:blipFill>
        <p:spPr bwMode="auto">
          <a:xfrm>
            <a:off x="2843808" y="2996952"/>
            <a:ext cx="3816424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6460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52736"/>
          </a:xfrm>
        </p:spPr>
        <p:txBody>
          <a:bodyPr/>
          <a:lstStyle/>
          <a:p>
            <a:r>
              <a:rPr lang="ru-RU" dirty="0" smtClean="0"/>
              <a:t>Раунд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C00000"/>
                </a:solidFill>
              </a:rPr>
              <a:t>О1 –представление команды,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принятие </a:t>
            </a:r>
            <a:r>
              <a:rPr lang="ru-RU" sz="2800" b="1" dirty="0">
                <a:solidFill>
                  <a:schemeClr val="tx1"/>
                </a:solidFill>
              </a:rPr>
              <a:t>или опровержение основных аспектов,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опровержение </a:t>
            </a:r>
            <a:r>
              <a:rPr lang="ru-RU" sz="2800" b="1" dirty="0">
                <a:solidFill>
                  <a:schemeClr val="tx1"/>
                </a:solidFill>
              </a:rPr>
              <a:t>позиции утверждения (5мин).</a:t>
            </a:r>
          </a:p>
          <a:p>
            <a:pPr marL="0" indent="0">
              <a:buNone/>
            </a:pP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381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52736"/>
          </a:xfrm>
        </p:spPr>
        <p:txBody>
          <a:bodyPr/>
          <a:lstStyle/>
          <a:p>
            <a:r>
              <a:rPr lang="ru-RU" dirty="0" smtClean="0"/>
              <a:t>Раунд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О2 </a:t>
            </a:r>
            <a:r>
              <a:rPr lang="ru-RU" sz="2800" b="1" dirty="0" smtClean="0">
                <a:solidFill>
                  <a:schemeClr val="tx1"/>
                </a:solidFill>
              </a:rPr>
              <a:t>вводит </a:t>
            </a:r>
            <a:r>
              <a:rPr lang="ru-RU" sz="2800" b="1" dirty="0">
                <a:solidFill>
                  <a:schemeClr val="tx1"/>
                </a:solidFill>
              </a:rPr>
              <a:t>второй аспект и доказывает его (3 мин</a:t>
            </a:r>
            <a:r>
              <a:rPr lang="ru-RU" sz="2800" b="1" dirty="0" smtClean="0">
                <a:solidFill>
                  <a:schemeClr val="tx1"/>
                </a:solidFill>
              </a:rPr>
              <a:t>)</a:t>
            </a:r>
            <a:endParaRPr lang="ru-RU" sz="2800" b="1" dirty="0">
              <a:solidFill>
                <a:schemeClr val="tx1"/>
              </a:solidFill>
            </a:endParaRPr>
          </a:p>
          <a:p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ru-RU" sz="2800" b="1" dirty="0">
                <a:solidFill>
                  <a:schemeClr val="tx1"/>
                </a:solidFill>
              </a:rPr>
              <a:t>У2 </a:t>
            </a:r>
            <a:r>
              <a:rPr lang="ru-RU" sz="2800" b="1" dirty="0" smtClean="0">
                <a:solidFill>
                  <a:schemeClr val="tx1"/>
                </a:solidFill>
              </a:rPr>
              <a:t>опровергает </a:t>
            </a:r>
            <a:r>
              <a:rPr lang="ru-RU" sz="2800" b="1" dirty="0">
                <a:solidFill>
                  <a:schemeClr val="tx1"/>
                </a:solidFill>
              </a:rPr>
              <a:t>аргументы оппонентов,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развивает </a:t>
            </a:r>
            <a:r>
              <a:rPr lang="ru-RU" sz="2800" b="1" dirty="0">
                <a:solidFill>
                  <a:schemeClr val="tx1"/>
                </a:solidFill>
              </a:rPr>
              <a:t>собственную линию (3 мин).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У3 вводит </a:t>
            </a:r>
            <a:r>
              <a:rPr lang="ru-RU" sz="2800" b="1" dirty="0">
                <a:solidFill>
                  <a:schemeClr val="tx1"/>
                </a:solidFill>
              </a:rPr>
              <a:t>третий аспект и доказывает его (3 мин).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О3 </a:t>
            </a:r>
            <a:r>
              <a:rPr lang="ru-RU" sz="2800" b="1" dirty="0">
                <a:solidFill>
                  <a:schemeClr val="tx1"/>
                </a:solidFill>
              </a:rPr>
              <a:t>– опровергает аргументы оппонентов,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ru-RU" sz="2800" b="1" dirty="0">
                <a:solidFill>
                  <a:schemeClr val="tx1"/>
                </a:solidFill>
              </a:rPr>
              <a:t>развивает собственную линию (3 мин).</a:t>
            </a:r>
          </a:p>
          <a:p>
            <a:pPr marL="0" indent="0">
              <a:buNone/>
            </a:pP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118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40768"/>
          </a:xfrm>
        </p:spPr>
        <p:txBody>
          <a:bodyPr/>
          <a:lstStyle/>
          <a:p>
            <a:r>
              <a:rPr lang="ru-RU" dirty="0" smtClean="0"/>
              <a:t>Раунд 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Раунд </a:t>
            </a:r>
            <a:r>
              <a:rPr lang="ru-RU" sz="2800" b="1" dirty="0">
                <a:solidFill>
                  <a:srgbClr val="C00000"/>
                </a:solidFill>
              </a:rPr>
              <a:t>вопросов: класс задает командам вопросы (по 2</a:t>
            </a:r>
            <a:r>
              <a:rPr lang="ru-RU" sz="2800" b="1" dirty="0" smtClean="0">
                <a:solidFill>
                  <a:srgbClr val="C00000"/>
                </a:solidFill>
              </a:rPr>
              <a:t>)</a:t>
            </a:r>
            <a:endParaRPr lang="ru-RU" sz="2800" dirty="0" smtClean="0">
              <a:solidFill>
                <a:srgbClr val="C00000"/>
              </a:solidFill>
            </a:endParaRPr>
          </a:p>
          <a:p>
            <a:r>
              <a:rPr lang="ru-RU" sz="2800" dirty="0" smtClean="0">
                <a:solidFill>
                  <a:schemeClr val="tx1"/>
                </a:solidFill>
              </a:rPr>
              <a:t>Ученик</a:t>
            </a:r>
            <a:r>
              <a:rPr lang="ru-RU" sz="2800" dirty="0">
                <a:solidFill>
                  <a:schemeClr val="tx1"/>
                </a:solidFill>
              </a:rPr>
              <a:t>, задающий вопрос должен проверить ответ (на ответ 1 мин).</a:t>
            </a:r>
          </a:p>
          <a:p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812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40768"/>
          </a:xfrm>
        </p:spPr>
        <p:txBody>
          <a:bodyPr/>
          <a:lstStyle/>
          <a:p>
            <a:r>
              <a:rPr lang="ru-RU" dirty="0" smtClean="0"/>
              <a:t>Раунд 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Особое </a:t>
            </a:r>
            <a:r>
              <a:rPr lang="ru-RU" sz="2800" b="1" dirty="0">
                <a:solidFill>
                  <a:srgbClr val="C00000"/>
                </a:solidFill>
              </a:rPr>
              <a:t>мнение зала по данной теме </a:t>
            </a:r>
            <a:endParaRPr lang="ru-RU" sz="2800" b="1" dirty="0">
              <a:solidFill>
                <a:schemeClr val="tx1"/>
              </a:solidFill>
            </a:endParaRPr>
          </a:p>
          <a:p>
            <a:r>
              <a:rPr lang="ru-RU" sz="2800" b="1" dirty="0" smtClean="0">
                <a:solidFill>
                  <a:schemeClr val="tx1"/>
                </a:solidFill>
              </a:rPr>
              <a:t>Голосование </a:t>
            </a:r>
            <a:r>
              <a:rPr lang="ru-RU" sz="2800" b="1" dirty="0">
                <a:solidFill>
                  <a:schemeClr val="tx1"/>
                </a:solidFill>
              </a:rPr>
              <a:t>зала. « Чьи доводы были более убедительными»?</a:t>
            </a:r>
          </a:p>
          <a:p>
            <a:r>
              <a:rPr lang="ru-RU" sz="2800" b="1" dirty="0">
                <a:solidFill>
                  <a:schemeClr val="tx1"/>
                </a:solidFill>
              </a:rPr>
              <a:t>Поднимают карточки </a:t>
            </a:r>
            <a:r>
              <a:rPr lang="ru-RU" sz="2800" b="1" dirty="0" smtClean="0">
                <a:solidFill>
                  <a:schemeClr val="tx1"/>
                </a:solidFill>
              </a:rPr>
              <a:t>(красный </a:t>
            </a:r>
            <a:r>
              <a:rPr lang="ru-RU" sz="2800" b="1" dirty="0">
                <a:solidFill>
                  <a:schemeClr val="tx1"/>
                </a:solidFill>
              </a:rPr>
              <a:t>цвет - У, зеленый цвет - О).</a:t>
            </a:r>
          </a:p>
          <a:p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983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/>
          <a:lstStyle/>
          <a:p>
            <a:r>
              <a:rPr lang="ru-RU" dirty="0" smtClean="0"/>
              <a:t>Древние греки считали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C00000"/>
                </a:solidFill>
              </a:rPr>
              <a:t>«О каждой вещи существует два совершенно противоположных мнения»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2845109"/>
            <a:ext cx="4009256" cy="392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7730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/>
          <a:lstStyle/>
          <a:p>
            <a:r>
              <a:rPr lang="ru-RU" dirty="0" smtClean="0"/>
              <a:t>Рефлексия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2800" b="1" dirty="0">
                <a:solidFill>
                  <a:srgbClr val="C00000"/>
                </a:solidFill>
              </a:rPr>
              <a:t>Продолжите </a:t>
            </a:r>
            <a:r>
              <a:rPr lang="ru-RU" altLang="ru-RU" sz="2800" b="1" dirty="0" smtClean="0">
                <a:solidFill>
                  <a:srgbClr val="C00000"/>
                </a:solidFill>
              </a:rPr>
              <a:t>фразы</a:t>
            </a:r>
            <a:endParaRPr lang="ru-RU" sz="2800" b="1" dirty="0">
              <a:solidFill>
                <a:srgbClr val="C00000"/>
              </a:solidFill>
            </a:endParaRPr>
          </a:p>
          <a:p>
            <a:r>
              <a:rPr lang="ru-RU" altLang="ru-RU" sz="2800" b="1" dirty="0">
                <a:solidFill>
                  <a:schemeClr val="tx1"/>
                </a:solidFill>
              </a:rPr>
              <a:t>Сегодня на уроке я……</a:t>
            </a:r>
          </a:p>
          <a:p>
            <a:r>
              <a:rPr lang="ru-RU" altLang="ru-RU" sz="2800" b="1" dirty="0">
                <a:solidFill>
                  <a:schemeClr val="tx1"/>
                </a:solidFill>
              </a:rPr>
              <a:t>Самым интересным на уроке было…..</a:t>
            </a:r>
          </a:p>
          <a:p>
            <a:r>
              <a:rPr lang="ru-RU" altLang="ru-RU" sz="2800" b="1" dirty="0">
                <a:solidFill>
                  <a:schemeClr val="tx1"/>
                </a:solidFill>
              </a:rPr>
              <a:t>Если бы я был учителем, то……</a:t>
            </a:r>
          </a:p>
          <a:p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0525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40768"/>
          </a:xfrm>
        </p:spPr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§20,21 </a:t>
            </a:r>
            <a:endParaRPr lang="ru-RU" sz="2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Составить </a:t>
            </a:r>
            <a:r>
              <a:rPr lang="ru-RU" sz="2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синквейн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на слова метанол и этанол</a:t>
            </a:r>
          </a:p>
        </p:txBody>
      </p:sp>
    </p:spTree>
    <p:extLst>
      <p:ext uri="{BB962C8B-B14F-4D97-AF65-F5344CB8AC3E}">
        <p14:creationId xmlns:p14="http://schemas.microsoft.com/office/powerpoint/2010/main" xmlns="" val="153711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11960" y="3212976"/>
            <a:ext cx="3744416" cy="1196752"/>
          </a:xfrm>
        </p:spPr>
        <p:txBody>
          <a:bodyPr/>
          <a:lstStyle/>
          <a:p>
            <a:r>
              <a:rPr lang="ru-RU" dirty="0" smtClean="0"/>
              <a:t>Спирты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326896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Вещества </a:t>
            </a: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мы не простые</a:t>
            </a:r>
            <a:b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И известны с древних пор.</a:t>
            </a:r>
            <a:b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медицине применимы:</a:t>
            </a:r>
            <a:b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Дать инфекции отпор.</a:t>
            </a:r>
            <a:b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По свойствам мы не так просты,</a:t>
            </a:r>
            <a:b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А называемся …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186696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/>
          <a:lstStyle/>
          <a:p>
            <a:r>
              <a:rPr lang="ru-RU" dirty="0" smtClean="0"/>
              <a:t>Цель урока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525963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обобщить и углубить знания </a:t>
            </a:r>
            <a:r>
              <a:rPr lang="ru-RU" sz="2800" b="1" dirty="0" smtClean="0">
                <a:solidFill>
                  <a:schemeClr val="tx1"/>
                </a:solidFill>
              </a:rPr>
              <a:t>в </a:t>
            </a:r>
            <a:r>
              <a:rPr lang="ru-RU" sz="2800" b="1" dirty="0">
                <a:solidFill>
                  <a:schemeClr val="tx1"/>
                </a:solidFill>
              </a:rPr>
              <a:t>области  значения спиртов; </a:t>
            </a:r>
            <a:endParaRPr lang="ru-RU" sz="2800" b="1" dirty="0" smtClean="0">
              <a:solidFill>
                <a:schemeClr val="tx1"/>
              </a:solidFill>
            </a:endParaRPr>
          </a:p>
          <a:p>
            <a:r>
              <a:rPr lang="ru-RU" sz="2800" b="1" dirty="0" smtClean="0">
                <a:solidFill>
                  <a:schemeClr val="tx1"/>
                </a:solidFill>
              </a:rPr>
              <a:t>научиться </a:t>
            </a:r>
            <a:r>
              <a:rPr lang="ru-RU" sz="2800" b="1" dirty="0">
                <a:solidFill>
                  <a:schemeClr val="tx1"/>
                </a:solidFill>
              </a:rPr>
              <a:t>ведению </a:t>
            </a:r>
            <a:r>
              <a:rPr lang="ru-RU" sz="2800" b="1" dirty="0" smtClean="0">
                <a:solidFill>
                  <a:schemeClr val="tx1"/>
                </a:solidFill>
              </a:rPr>
              <a:t>дискуссии</a:t>
            </a:r>
            <a:r>
              <a:rPr lang="ru-RU" sz="2800" b="1" dirty="0">
                <a:solidFill>
                  <a:schemeClr val="tx1"/>
                </a:solidFill>
              </a:rPr>
              <a:t>;</a:t>
            </a:r>
            <a:endParaRPr lang="ru-RU" sz="2800" b="1" dirty="0" smtClean="0">
              <a:solidFill>
                <a:schemeClr val="tx1"/>
              </a:solidFill>
            </a:endParaRPr>
          </a:p>
          <a:p>
            <a:r>
              <a:rPr lang="ru-RU" sz="2800" b="1" dirty="0" smtClean="0">
                <a:solidFill>
                  <a:schemeClr val="tx1"/>
                </a:solidFill>
              </a:rPr>
              <a:t>развить наблюдательность;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Развить самостоятельность </a:t>
            </a:r>
            <a:r>
              <a:rPr lang="ru-RU" sz="2800" b="1" dirty="0">
                <a:solidFill>
                  <a:schemeClr val="tx1"/>
                </a:solidFill>
              </a:rPr>
              <a:t>при работе с источниками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219149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/>
          <a:lstStyle/>
          <a:p>
            <a:r>
              <a:rPr lang="ru-RU" dirty="0" smtClean="0"/>
              <a:t>ПЛАН УРОКА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5328592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Целеполагание</a:t>
            </a:r>
          </a:p>
          <a:p>
            <a:pPr marL="514350" indent="-514350">
              <a:buAutoNum type="arabicPeriod"/>
            </a:pP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Разминка</a:t>
            </a:r>
          </a:p>
          <a:p>
            <a:pPr marL="514350" indent="-514350">
              <a:buAutoNum type="arabicPeriod"/>
            </a:pP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Дебаты о пользе и вреде спиртов</a:t>
            </a:r>
          </a:p>
          <a:p>
            <a:pPr marL="514350" indent="-514350">
              <a:buAutoNum type="arabicPeriod"/>
            </a:pP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Подведение итогов</a:t>
            </a:r>
          </a:p>
          <a:p>
            <a:pPr marL="514350" indent="-514350">
              <a:buAutoNum type="arabicPeriod"/>
            </a:pP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Рефлексия</a:t>
            </a:r>
          </a:p>
        </p:txBody>
      </p:sp>
    </p:spTree>
    <p:extLst>
      <p:ext uri="{BB962C8B-B14F-4D97-AF65-F5344CB8AC3E}">
        <p14:creationId xmlns:p14="http://schemas.microsoft.com/office/powerpoint/2010/main" xmlns="" val="140462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/>
          <a:lstStyle/>
          <a:p>
            <a:r>
              <a:rPr lang="ru-RU" dirty="0">
                <a:effectLst/>
              </a:rPr>
              <a:t>РАЗМИНКА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532859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Спирты – это….</a:t>
            </a:r>
          </a:p>
          <a:p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Общая </a:t>
            </a:r>
            <a: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формула спиртов? 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ru-RU" sz="2800" b="1" dirty="0">
                <a:solidFill>
                  <a:schemeClr val="tx1"/>
                </a:solidFill>
              </a:rPr>
              <a:t>Древесный спирт по системе ЮПАК называют…</a:t>
            </a:r>
          </a:p>
        </p:txBody>
      </p:sp>
    </p:spTree>
    <p:extLst>
      <p:ext uri="{BB962C8B-B14F-4D97-AF65-F5344CB8AC3E}">
        <p14:creationId xmlns:p14="http://schemas.microsoft.com/office/powerpoint/2010/main" xmlns="" val="162831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r>
              <a:rPr lang="ru-RU" dirty="0">
                <a:effectLst/>
              </a:rPr>
              <a:t>РАЗМИНКА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19" y="1055358"/>
            <a:ext cx="8857725" cy="4525963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Выберите правильные утверждения об этаноле</a:t>
            </a:r>
          </a:p>
          <a:p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бесцветная жидкость,</a:t>
            </a:r>
          </a:p>
          <a:p>
            <a: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нерастворимая в 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воде</a:t>
            </a:r>
          </a:p>
          <a:p>
            <a: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хорошо растворимая в 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воде </a:t>
            </a:r>
          </a:p>
          <a:p>
            <a: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резким запахом</a:t>
            </a:r>
          </a:p>
          <a:p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с сладковато-жгучим вкусом</a:t>
            </a:r>
          </a:p>
          <a:p>
            <a: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является слабым наркотическим 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средством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5593" y="5157192"/>
            <a:ext cx="2463652" cy="168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6232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/>
          <a:lstStyle/>
          <a:p>
            <a:r>
              <a:rPr lang="ru-RU" sz="4400" dirty="0" smtClean="0"/>
              <a:t>Раунд 1</a:t>
            </a:r>
            <a:endParaRPr lang="ru-RU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3284984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j-lt"/>
              </a:rPr>
              <a:t>Польза?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203848" y="2502188"/>
            <a:ext cx="3096344" cy="18629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+mj-lt"/>
              </a:rPr>
              <a:t>Спирты</a:t>
            </a:r>
            <a:endParaRPr lang="ru-RU" sz="3600" b="1" dirty="0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29041" y="3267507"/>
            <a:ext cx="223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+mj-lt"/>
              </a:rPr>
              <a:t>Вред?</a:t>
            </a:r>
            <a:endParaRPr lang="ru-RU" sz="3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61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52736"/>
          </a:xfrm>
        </p:spPr>
        <p:txBody>
          <a:bodyPr/>
          <a:lstStyle/>
          <a:p>
            <a:r>
              <a:rPr lang="ru-RU" dirty="0" smtClean="0"/>
              <a:t>Дебаты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800" b="1" dirty="0">
                <a:solidFill>
                  <a:schemeClr val="tx1"/>
                </a:solidFill>
              </a:rPr>
              <a:t>1</a:t>
            </a:r>
            <a:r>
              <a:rPr lang="ru-RU" dirty="0"/>
              <a:t>.	</a:t>
            </a:r>
            <a:r>
              <a:rPr lang="ru-RU" sz="2800" b="1" dirty="0">
                <a:solidFill>
                  <a:schemeClr val="tx1"/>
                </a:solidFill>
              </a:rPr>
              <a:t>Влияние спиртов на здоровье</a:t>
            </a:r>
          </a:p>
          <a:p>
            <a:pPr marL="0" indent="0">
              <a:buNone/>
            </a:pPr>
            <a:r>
              <a:rPr lang="ru-RU" sz="2800" b="1" dirty="0">
                <a:solidFill>
                  <a:schemeClr val="tx1"/>
                </a:solidFill>
              </a:rPr>
              <a:t>2.	Влияние на производство</a:t>
            </a:r>
          </a:p>
          <a:p>
            <a:pPr marL="0" indent="0">
              <a:buNone/>
            </a:pPr>
            <a:r>
              <a:rPr lang="ru-RU" sz="2800" b="1" dirty="0">
                <a:solidFill>
                  <a:schemeClr val="tx1"/>
                </a:solidFill>
              </a:rPr>
              <a:t>3.	Влияние на экономику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3604254"/>
            <a:ext cx="3398168" cy="325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6462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52736"/>
          </a:xfrm>
        </p:spPr>
        <p:txBody>
          <a:bodyPr/>
          <a:lstStyle/>
          <a:p>
            <a:r>
              <a:rPr lang="ru-RU" dirty="0" smtClean="0"/>
              <a:t>Раунд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У1 представление </a:t>
            </a:r>
            <a:r>
              <a:rPr lang="ru-RU" sz="2800" b="1" dirty="0">
                <a:solidFill>
                  <a:srgbClr val="C00000"/>
                </a:solidFill>
              </a:rPr>
              <a:t>команды,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формулировка </a:t>
            </a:r>
            <a:r>
              <a:rPr lang="ru-RU" sz="2800" b="1" dirty="0">
                <a:solidFill>
                  <a:schemeClr val="tx1"/>
                </a:solidFill>
              </a:rPr>
              <a:t>темы, актуальность,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определение </a:t>
            </a:r>
            <a:r>
              <a:rPr lang="ru-RU" sz="2800" b="1" dirty="0">
                <a:solidFill>
                  <a:schemeClr val="tx1"/>
                </a:solidFill>
              </a:rPr>
              <a:t>ключевых понятий,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выдвижение </a:t>
            </a:r>
            <a:r>
              <a:rPr lang="ru-RU" sz="2800" b="1" dirty="0">
                <a:solidFill>
                  <a:schemeClr val="tx1"/>
                </a:solidFill>
              </a:rPr>
              <a:t>критериев, основных аспектов,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рассказывает </a:t>
            </a:r>
            <a:r>
              <a:rPr lang="ru-RU" sz="2800" b="1" dirty="0">
                <a:solidFill>
                  <a:schemeClr val="tx1"/>
                </a:solidFill>
              </a:rPr>
              <a:t>один из аргументов (5 мин).</a:t>
            </a:r>
          </a:p>
          <a:p>
            <a:pPr marL="0" indent="0">
              <a:buNone/>
            </a:pP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1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336</TotalTime>
  <Words>314</Words>
  <Application>Microsoft Office PowerPoint</Application>
  <PresentationFormat>Экран (4:3)</PresentationFormat>
  <Paragraphs>72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Исполнительная</vt:lpstr>
      <vt:lpstr>Нужны ли нам спирты?</vt:lpstr>
      <vt:lpstr>Спирты</vt:lpstr>
      <vt:lpstr>Цель урока</vt:lpstr>
      <vt:lpstr>ПЛАН УРОКА</vt:lpstr>
      <vt:lpstr>РАЗМИНКА</vt:lpstr>
      <vt:lpstr>РАЗМИНКА</vt:lpstr>
      <vt:lpstr>Раунд 1</vt:lpstr>
      <vt:lpstr>Дебаты</vt:lpstr>
      <vt:lpstr>Раунд 2</vt:lpstr>
      <vt:lpstr>Химический эксперимент</vt:lpstr>
      <vt:lpstr>Раунд 2</vt:lpstr>
      <vt:lpstr>Раунд 2</vt:lpstr>
      <vt:lpstr>Раунд 3</vt:lpstr>
      <vt:lpstr>Раунд 4</vt:lpstr>
      <vt:lpstr>Древние греки считали</vt:lpstr>
      <vt:lpstr>Рефлексия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Предельные одноатомные спирты</dc:title>
  <dc:creator>Ирина Немтинова</dc:creator>
  <cp:lastModifiedBy>Makarenkova_O_N</cp:lastModifiedBy>
  <cp:revision>24</cp:revision>
  <dcterms:created xsi:type="dcterms:W3CDTF">2021-01-31T11:02:03Z</dcterms:created>
  <dcterms:modified xsi:type="dcterms:W3CDTF">2022-03-10T09:26:01Z</dcterms:modified>
</cp:coreProperties>
</file>