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85" r:id="rId4"/>
    <p:sldId id="265" r:id="rId5"/>
    <p:sldId id="266" r:id="rId6"/>
    <p:sldId id="267" r:id="rId7"/>
    <p:sldId id="270" r:id="rId8"/>
    <p:sldId id="269" r:id="rId9"/>
    <p:sldId id="271" r:id="rId10"/>
    <p:sldId id="272" r:id="rId11"/>
    <p:sldId id="281" r:id="rId12"/>
    <p:sldId id="273" r:id="rId13"/>
    <p:sldId id="274" r:id="rId14"/>
    <p:sldId id="275" r:id="rId15"/>
    <p:sldId id="276" r:id="rId16"/>
    <p:sldId id="279" r:id="rId17"/>
    <p:sldId id="277" r:id="rId18"/>
    <p:sldId id="280" r:id="rId19"/>
    <p:sldId id="278" r:id="rId20"/>
    <p:sldId id="261" r:id="rId21"/>
    <p:sldId id="282" r:id="rId22"/>
    <p:sldId id="283" r:id="rId23"/>
    <p:sldId id="258" r:id="rId24"/>
    <p:sldId id="287" r:id="rId25"/>
    <p:sldId id="288" r:id="rId26"/>
    <p:sldId id="262" r:id="rId27"/>
    <p:sldId id="284" r:id="rId28"/>
    <p:sldId id="286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05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C1728-6C31-4C82-84CF-76D43872BFDA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3275-60E3-4F0A-A916-C5F30B417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86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86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44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2284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47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3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859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76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88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18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16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85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30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6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66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15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B1334CA-3203-4016-8097-AFBDDF001E3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4F889C-DCA0-44D7-BA5B-7AAF6EAD8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65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0266" y="2780928"/>
            <a:ext cx="5723468" cy="1115977"/>
          </a:xfrm>
        </p:spPr>
        <p:txBody>
          <a:bodyPr/>
          <a:lstStyle/>
          <a:p>
            <a:r>
              <a:rPr lang="ru-RU" dirty="0" err="1" smtClean="0"/>
              <a:t>Миславский</a:t>
            </a:r>
            <a:r>
              <a:rPr lang="ru-RU" smtClean="0"/>
              <a:t> А.А.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229200"/>
            <a:ext cx="2867379" cy="60748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кадет 213 взвода Кудрина Диана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76672"/>
            <a:ext cx="6912768" cy="1820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молодежной политики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 КШИ «Екатеринбургский кадетский корпус войск национальной гвардии Российской Федерации»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9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76672"/>
            <a:ext cx="7632848" cy="57606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1856 году Александр Андреевич переехал в Екатеринбург для работы на Нижне-</a:t>
            </a:r>
            <a:r>
              <a:rPr lang="ru-RU" sz="4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Исетском</a:t>
            </a:r>
            <a:r>
              <a:rPr lang="ru-RU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заводе. </a:t>
            </a:r>
            <a:endParaRPr lang="en-US" sz="4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xmlns="" val="13244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42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332656"/>
            <a:ext cx="7632848" cy="59046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года принял предложение владельцев Верхне-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Исетского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 возглавить заводской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госпиталь.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называли госпиталь на бульваре. Здесь он проработал 25 лет.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6553200" cy="352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14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04664"/>
            <a:ext cx="7632848" cy="58326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государь император… отправился в госпитальный дом, заводской госпиталь; по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осмотрении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госпиталя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изволил отведывать пищу для больных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приготовленную…».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очерка «Описания путешествия императора Александра 1 по Уралу» (неизвестного автора. 1824 год).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7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76672"/>
            <a:ext cx="7632848" cy="57606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пятьдесят лет работы в Екатеринбурге А.А.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 двадцать тысяч мелких и девять тысяч сложных операций. Трём тысячам Уральцев он помог избавиться от катаракты.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1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04664"/>
            <a:ext cx="7632848" cy="58326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1867 году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 выехал заграницу для усовершенствования своих знаний в области хирургии и офтальмологии. Он побывал в клиниках Берлина и Парижа, Неаполя и Лондона, Женевы и Вены. Первое посещение Парижа было связано ещё и тем, что он привез на выставку очень дорогие кристаллы берилла, так как увлекался минералогией.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9840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332656"/>
            <a:ext cx="7632848" cy="59046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апреля 1906 года в Екатеринбурге открыта лечебница для глазных больных 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Городская больница №2 в пер.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Северный,2. 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74" y="2361233"/>
            <a:ext cx="47910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52239"/>
            <a:ext cx="309721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71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"/>
            <a:ext cx="9144000" cy="68606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764704"/>
            <a:ext cx="7632848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стен здания замурована мемориальная доска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надписью «Лечебница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30 августа 1902 года Уральским медицинским обществом в Екатеринбурге по случаю 50-летия медицинской деятельности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средства, пожертвованные разными лицами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учреждениями».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39" y="3573016"/>
            <a:ext cx="4017901" cy="27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4411"/>
            <a:ext cx="34448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27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18"/>
            <a:ext cx="9144000" cy="68672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260648"/>
            <a:ext cx="7632848" cy="59766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«Екатеринбургское отделение Российского Общества попечения о раненых и больных войнах»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3 мая 1877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26" y="2708920"/>
            <a:ext cx="5379705" cy="361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7931" y="3212976"/>
            <a:ext cx="2218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фасад бывшей больницы. Источник фото: Свод памятников истории и культуры Свердловской области. Т1., 2007</a:t>
            </a:r>
          </a:p>
        </p:txBody>
      </p:sp>
    </p:spTree>
    <p:extLst>
      <p:ext uri="{BB962C8B-B14F-4D97-AF65-F5344CB8AC3E}">
        <p14:creationId xmlns:p14="http://schemas.microsoft.com/office/powerpoint/2010/main" xmlns="" val="9235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76672"/>
            <a:ext cx="7632848" cy="57606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1879 г. при отделении были открыты курсы по подготовке медицинских сестёр, которые возглавлял главный врач  Верх-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Исетского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госпиталя А.А.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за активную деятельность в Красном кресте чин действительного статского советника.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8646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1"/>
            <a:ext cx="9144000" cy="68636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332656"/>
            <a:ext cx="7632848" cy="59046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участии А.А.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1909-1910 гг. в бывшей усадьбе Д.Ф.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Пестерева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открыта первая детская больница </a:t>
            </a:r>
            <a:endParaRPr lang="ru-RU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Екатеринбурге, в двух корпусах которой были распределены функции поликлиники и больницы, что было впервые для города.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3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86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04664"/>
            <a:ext cx="7416824" cy="59046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роль в развитии уральской и российской медицинской науки сыграла деятельность таких выдающихся наших земляков ка А.А.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П.В. Кузнецкий, П.В.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Рудановский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Н.А. Русских и др. Именно при их непосредственном участии был заложен прочный фундамент в дело дальнейшего совершенствования отечественной системы здравоохранения. Мы представляем Вашему вниманию выставку, посвященную жизни и деятельности Андрея Александровича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4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Calibri Light"/>
                <a:ea typeface="Times New Roman"/>
                <a:cs typeface="Times New Roman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88832" cy="5328592"/>
          </a:xfrm>
        </p:spPr>
        <p:txBody>
          <a:bodyPr>
            <a:normAutofit fontScale="92500" lnSpcReduction="20000"/>
          </a:bodyPr>
          <a:lstStyle/>
          <a:p>
            <a:pPr marL="274320" lvl="1" indent="0" algn="ctr">
              <a:lnSpc>
                <a:spcPct val="150000"/>
              </a:lnSpc>
              <a:buNone/>
            </a:pP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  <a:endParaRPr lang="ru-RU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15 мая 1901 года городская дума Екатеринбурга единогласно удостоила земского врача Александра </a:t>
            </a:r>
            <a:r>
              <a:rPr lang="ru-RU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Миславского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звания почетного гражданина города. </a:t>
            </a:r>
            <a:endParaRPr lang="ru-RU" i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Член-корреспондент </a:t>
            </a: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Венского императорско-королевского геологического института (1901), </a:t>
            </a:r>
          </a:p>
          <a:p>
            <a:pPr marL="617220" indent="-342900" algn="just">
              <a:lnSpc>
                <a:spcPct val="150000"/>
              </a:lnSpc>
            </a:pP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 </a:t>
            </a: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общества любителей естествознания (1891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носит 2-я городская больница Верх-</a:t>
            </a:r>
            <a:r>
              <a:rPr lang="ru-RU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Исетского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Екатеринбурга (1974). </a:t>
            </a:r>
            <a:endParaRPr lang="ru-RU" sz="2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342900" algn="just">
              <a:lnSpc>
                <a:spcPct val="150000"/>
              </a:lnSpc>
            </a:pPr>
            <a:endParaRPr lang="ru-RU" sz="1800" i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6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2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Calibri Light"/>
                <a:ea typeface="Times New Roman"/>
                <a:cs typeface="Times New Roman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88832" cy="5328592"/>
          </a:xfrm>
        </p:spPr>
        <p:txBody>
          <a:bodyPr>
            <a:normAutofit fontScale="55000" lnSpcReduction="20000"/>
          </a:bodyPr>
          <a:lstStyle/>
          <a:p>
            <a:pPr marL="274320" lvl="1" indent="0" algn="ctr">
              <a:lnSpc>
                <a:spcPct val="150000"/>
              </a:lnSpc>
              <a:buNone/>
            </a:pPr>
            <a:r>
              <a:rPr lang="ru-RU" sz="51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</a:t>
            </a:r>
            <a:r>
              <a:rPr lang="ru-RU" sz="51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  <a:endParaRPr lang="ru-RU" sz="5100" b="1" i="1" dirty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орденом Святого Владимира</a:t>
            </a:r>
            <a:r>
              <a:rPr lang="ru-RU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4-й </a:t>
            </a: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ru-RU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Святой Анны 2-й степени. </a:t>
            </a:r>
          </a:p>
          <a:p>
            <a:pPr marL="617220" indent="-342900" algn="just">
              <a:lnSpc>
                <a:spcPct val="150000"/>
              </a:lnSpc>
            </a:pP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Шведским </a:t>
            </a:r>
            <a:r>
              <a:rPr lang="ru-RU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</a:t>
            </a: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«Командорский знак Вазы».</a:t>
            </a:r>
          </a:p>
          <a:p>
            <a:pPr marL="617220" indent="-342900" algn="just">
              <a:lnSpc>
                <a:spcPct val="150000"/>
              </a:lnSpc>
            </a:pP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Екатеринбургского общества Красного Креста. </a:t>
            </a:r>
            <a:endParaRPr lang="ru-RU" sz="3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</a:t>
            </a:r>
            <a:r>
              <a:rPr lang="ru-RU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издано 23 тома «Записок Уральского медицинского общества». </a:t>
            </a:r>
            <a:endParaRPr lang="ru-RU" sz="3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 algn="just">
              <a:lnSpc>
                <a:spcPct val="150000"/>
              </a:lnSpc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800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4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Calibri Light"/>
                <a:ea typeface="Times New Roman"/>
                <a:cs typeface="Times New Roman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632848" cy="5328592"/>
          </a:xfrm>
        </p:spPr>
        <p:txBody>
          <a:bodyPr>
            <a:normAutofit fontScale="77500" lnSpcReduction="20000"/>
          </a:bodyPr>
          <a:lstStyle/>
          <a:p>
            <a:pPr marL="274320" lvl="1" indent="0" algn="ctr">
              <a:lnSpc>
                <a:spcPct val="150000"/>
              </a:lnSpc>
              <a:buNone/>
            </a:pPr>
            <a:r>
              <a:rPr lang="ru-RU" sz="4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ru-RU" sz="5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регалии</a:t>
            </a:r>
            <a:endParaRPr lang="ru-RU" sz="41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617220" indent="-342900" algn="just">
              <a:lnSpc>
                <a:spcPct val="150000"/>
              </a:lnSpc>
            </a:pP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таланту и трудам воздали должное научные общества Бельгии, Италии, Франции, Англии, Америки и других </a:t>
            </a: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стран.</a:t>
            </a:r>
          </a:p>
          <a:p>
            <a:pPr marL="617220" indent="-342900" algn="just">
              <a:lnSpc>
                <a:spcPct val="150000"/>
              </a:lnSpc>
            </a:pPr>
            <a:r>
              <a:rPr lang="ru-RU" sz="3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Член-корреспондент Венского королевского геологического института.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95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2502"/>
            <a:ext cx="6435561" cy="43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80728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Династия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Миславских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97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6696744" cy="648072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Династия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3872" y="1340768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медицине он привил и сыновьям.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известный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Урале офтальмологом.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924944"/>
            <a:ext cx="1800200" cy="2407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5512" y="2924944"/>
            <a:ext cx="5090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Александрович - физиолог с мировым именем, создавшим свою научную школу, известную за пределами нашей страны.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2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96752"/>
            <a:ext cx="3023878" cy="438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119675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Александрович и Александр Андреевич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Миславские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6696744" cy="648072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Династия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1340768"/>
            <a:ext cx="53788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Дмитриевич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аллерголог и патологический физиолог, Академик АМН СССР, лауреат Государственной премии СССР.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573016"/>
            <a:ext cx="1736973" cy="2381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3573016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Внук Александр Николаевич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известный гистолог, создатель казанской школы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нейроморфологов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Александра Николаевича не было детей, но дело его продолжил племянник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966" y="1429033"/>
            <a:ext cx="1740607" cy="19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9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6696744" cy="648072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ru-RU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Династия </a:t>
            </a:r>
            <a:r>
              <a:rPr lang="ru-RU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Миславских</a:t>
            </a:r>
            <a:endParaRPr lang="ru-RU" sz="32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556792"/>
            <a:ext cx="74168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Андрея Дмитриевича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Марианна Андреевна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профессор 1-го Московского медицинского института имени И. М. Сеченова.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Андреевич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профессор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стоматологического института имени Н. А.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Семашко,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специалист по проблемам аллергологии, широко популяризирует это направление в современной медицине.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уже пятое поколение династии врачей, возникшей на Урале, служит людям и поныне.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 мы познакомили Вас династией врачей </a:t>
            </a:r>
            <a:r>
              <a:rPr lang="ru-RU" sz="2400" i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Миславских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внесли большой вклад в развитие медицинской науки и медицины в целом не только на Урале, но во всем мире. </a:t>
            </a:r>
            <a:endParaRPr lang="ru-RU" sz="24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0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077072"/>
            <a:ext cx="7416824" cy="19442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Андреевич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- х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ирург, физиолог,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доктор медицины, почётный гражданин Екатеринбурга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14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620688"/>
            <a:ext cx="281707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74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332656"/>
            <a:ext cx="7632848" cy="21602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Александр Андреевич 24 декабря 1828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поселке Камско-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Воткинского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завода.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Здесь он провел первые 10 лет жизни.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92896"/>
            <a:ext cx="535638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28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3"/>
            <a:ext cx="9144000" cy="686026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332657"/>
            <a:ext cx="7632848" cy="1944215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Среднее образование получил в Пермской гимназии, окончании которой он поступил на медицинский факультет Казанского университета.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544380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37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"/>
            <a:ext cx="9144000" cy="685648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03739" y="812100"/>
            <a:ext cx="4608512" cy="509130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1847 года  Андрей Петрович </a:t>
            </a:r>
            <a:r>
              <a:rPr lang="ru-RU" sz="9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Миславский</a:t>
            </a:r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обратился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генералу В.А. Глинке с прошением о назначении стипендии его сыну. </a:t>
            </a:r>
            <a:r>
              <a:rPr lang="ru-RU" sz="9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оплаты обучения, Уральское горное правление установило стипендию в 200 рублей серебром ежегодно.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это, по окончании университета стипендиат был обязан  отработать десять лет на казенных заводах Урала</a:t>
            </a:r>
            <a:r>
              <a:rPr lang="ru-RU" sz="1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800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149080"/>
            <a:ext cx="2922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Глинка Владимир Андреевич  Государственный деятель, главный начальник горных заводов Уральского хребта (1837-1856 гг.)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2100"/>
            <a:ext cx="292299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31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65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437112"/>
            <a:ext cx="7632848" cy="21602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сентября 1851 года Александр Андреевич прибыл на службу в Туринские рудники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428" y="664475"/>
            <a:ext cx="6048672" cy="347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34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26726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04664"/>
            <a:ext cx="7632848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Туринские казенные рудники оставили в душе молодого врача тяжелые воспоминания. Высок был производственный травматизм, распространены такие заболевания как фосфорный некроз, костоед и другие. </a:t>
            </a:r>
            <a:b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«Пункт этот находился в 12 вёрстах далее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Богословска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куда даже не ходила почта».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33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04664"/>
            <a:ext cx="7632848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 1852 году он произвёл первую на Урале и третью в России операцию по удалению зоба. </a:t>
            </a:r>
            <a:endParaRPr lang="en-U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сделал первую на Урале операцию по удалению катаракты. </a:t>
            </a:r>
            <a:endParaRPr lang="en-U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Миславского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замечены. Он был назначен главным врачом Богословского завода.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2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464</TotalTime>
  <Words>873</Words>
  <Application>Microsoft Office PowerPoint</Application>
  <PresentationFormat>Экран (4:3)</PresentationFormat>
  <Paragraphs>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Сланец</vt:lpstr>
      <vt:lpstr>Миславский А.А.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</vt:lpstr>
      <vt:lpstr> 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Миславский.А.А</dc:title>
  <dc:creator>1</dc:creator>
  <cp:lastModifiedBy>Makarenkova_O_N</cp:lastModifiedBy>
  <cp:revision>42</cp:revision>
  <dcterms:created xsi:type="dcterms:W3CDTF">2023-01-31T17:14:11Z</dcterms:created>
  <dcterms:modified xsi:type="dcterms:W3CDTF">2023-03-15T06:27:11Z</dcterms:modified>
</cp:coreProperties>
</file>