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258" r:id="rId3"/>
    <p:sldId id="274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6" r:id="rId12"/>
    <p:sldId id="268" r:id="rId13"/>
    <p:sldId id="269" r:id="rId14"/>
    <p:sldId id="273" r:id="rId15"/>
    <p:sldId id="272" r:id="rId16"/>
    <p:sldId id="271" r:id="rId17"/>
    <p:sldId id="270" r:id="rId18"/>
    <p:sldId id="280" r:id="rId19"/>
    <p:sldId id="283" r:id="rId20"/>
    <p:sldId id="282" r:id="rId21"/>
    <p:sldId id="281" r:id="rId22"/>
    <p:sldId id="279" r:id="rId23"/>
    <p:sldId id="276" r:id="rId24"/>
    <p:sldId id="259" r:id="rId25"/>
    <p:sldId id="275" r:id="rId26"/>
    <p:sldId id="278" r:id="rId27"/>
    <p:sldId id="277" r:id="rId28"/>
    <p:sldId id="286" r:id="rId29"/>
    <p:sldId id="285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4196B9-1BA3-4B7C-BFBD-065FE78ABE7D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220800-ECC7-4514-956B-F7CBDFF7E3F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20800-ECC7-4514-956B-F7CBDFF7E3F1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20800-ECC7-4514-956B-F7CBDFF7E3F1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20800-ECC7-4514-956B-F7CBDFF7E3F1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F142-3E18-48F6-922B-EB142CA30E55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3D876-BE62-4171-B855-E58E615985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89340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F142-3E18-48F6-922B-EB142CA30E55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3D876-BE62-4171-B855-E58E615985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6566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F142-3E18-48F6-922B-EB142CA30E55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3D876-BE62-4171-B855-E58E615985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3325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F142-3E18-48F6-922B-EB142CA30E55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3D876-BE62-4171-B855-E58E615985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28734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F142-3E18-48F6-922B-EB142CA30E55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3D876-BE62-4171-B855-E58E615985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05423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F142-3E18-48F6-922B-EB142CA30E55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3D876-BE62-4171-B855-E58E615985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1771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F142-3E18-48F6-922B-EB142CA30E55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3D876-BE62-4171-B855-E58E615985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4352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F142-3E18-48F6-922B-EB142CA30E55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3D876-BE62-4171-B855-E58E615985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081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F142-3E18-48F6-922B-EB142CA30E55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3D876-BE62-4171-B855-E58E615985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19273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F142-3E18-48F6-922B-EB142CA30E55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3D876-BE62-4171-B855-E58E615985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7481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F142-3E18-48F6-922B-EB142CA30E55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3D876-BE62-4171-B855-E58E615985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3282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B1F142-3E18-48F6-922B-EB142CA30E55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3D876-BE62-4171-B855-E58E615985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3106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17.xml"/><Relationship Id="rId26" Type="http://schemas.openxmlformats.org/officeDocument/2006/relationships/slide" Target="slide25.xml"/><Relationship Id="rId3" Type="http://schemas.openxmlformats.org/officeDocument/2006/relationships/image" Target="../media/image2.jpeg"/><Relationship Id="rId21" Type="http://schemas.openxmlformats.org/officeDocument/2006/relationships/slide" Target="slide20.xml"/><Relationship Id="rId7" Type="http://schemas.openxmlformats.org/officeDocument/2006/relationships/slide" Target="slide6.xml"/><Relationship Id="rId12" Type="http://schemas.openxmlformats.org/officeDocument/2006/relationships/slide" Target="slide11.xml"/><Relationship Id="rId17" Type="http://schemas.openxmlformats.org/officeDocument/2006/relationships/slide" Target="slide16.xml"/><Relationship Id="rId25" Type="http://schemas.openxmlformats.org/officeDocument/2006/relationships/slide" Target="slide24.xml"/><Relationship Id="rId2" Type="http://schemas.openxmlformats.org/officeDocument/2006/relationships/notesSlide" Target="../notesSlides/notesSlide1.xml"/><Relationship Id="rId16" Type="http://schemas.openxmlformats.org/officeDocument/2006/relationships/slide" Target="slide15.xml"/><Relationship Id="rId20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24" Type="http://schemas.openxmlformats.org/officeDocument/2006/relationships/slide" Target="slide23.xml"/><Relationship Id="rId5" Type="http://schemas.openxmlformats.org/officeDocument/2006/relationships/slide" Target="slide4.xml"/><Relationship Id="rId15" Type="http://schemas.openxmlformats.org/officeDocument/2006/relationships/slide" Target="slide14.xml"/><Relationship Id="rId23" Type="http://schemas.openxmlformats.org/officeDocument/2006/relationships/slide" Target="slide22.xml"/><Relationship Id="rId28" Type="http://schemas.openxmlformats.org/officeDocument/2006/relationships/slide" Target="slide27.xml"/><Relationship Id="rId10" Type="http://schemas.openxmlformats.org/officeDocument/2006/relationships/slide" Target="slide9.xml"/><Relationship Id="rId19" Type="http://schemas.openxmlformats.org/officeDocument/2006/relationships/slide" Target="slide18.xml"/><Relationship Id="rId4" Type="http://schemas.openxmlformats.org/officeDocument/2006/relationships/slide" Target="slide3.xml"/><Relationship Id="rId9" Type="http://schemas.openxmlformats.org/officeDocument/2006/relationships/slide" Target="slide8.xml"/><Relationship Id="rId14" Type="http://schemas.openxmlformats.org/officeDocument/2006/relationships/slide" Target="slide13.xml"/><Relationship Id="rId22" Type="http://schemas.openxmlformats.org/officeDocument/2006/relationships/slide" Target="slide21.xml"/><Relationship Id="rId27" Type="http://schemas.openxmlformats.org/officeDocument/2006/relationships/slide" Target="slide2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i.pinimg.com/originals/b4/c0/ce/b4c0ce968924d527b654b37f8d3c3b9a.png" TargetMode="External"/><Relationship Id="rId2" Type="http://schemas.openxmlformats.org/officeDocument/2006/relationships/hyperlink" Target="https://fsd.multiurok.ru/html/2020/01/16/s_5e2086e14021a/1319239_2.pn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uchportal.ru/load/305-6-3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1" descr="C:\Users\Администратор\Desktop\1319239_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357166"/>
            <a:ext cx="9144000" cy="6286544"/>
          </a:xfrm>
          <a:prstGeom prst="rect">
            <a:avLst/>
          </a:prstGeom>
          <a:noFill/>
        </p:spPr>
      </p:pic>
      <p:sp>
        <p:nvSpPr>
          <p:cNvPr id="11" name="Стрелка вправо 10"/>
          <p:cNvSpPr/>
          <p:nvPr/>
        </p:nvSpPr>
        <p:spPr>
          <a:xfrm>
            <a:off x="7358082" y="6072206"/>
            <a:ext cx="1428760" cy="428628"/>
          </a:xfrm>
          <a:prstGeom prst="rightArrow">
            <a:avLst/>
          </a:prstGeom>
          <a:solidFill>
            <a:srgbClr val="C000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309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16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He was the first Russian writer who visited Sakhalin and wrote about it. 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43174" y="4286256"/>
            <a:ext cx="35810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solidFill>
                  <a:srgbClr val="C00000"/>
                </a:solidFill>
                <a:latin typeface="Bookman Old Style" pitchFamily="18" charset="0"/>
              </a:rPr>
              <a:t>A. P. Chekhov</a:t>
            </a:r>
            <a:endParaRPr lang="ru-RU" sz="4000" b="1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72462" y="357166"/>
            <a:ext cx="768159" cy="769441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endParaRPr lang="ru-RU" sz="44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право 9">
            <a:hlinkClick r:id="rId3" action="ppaction://hlinksldjump"/>
          </p:cNvPr>
          <p:cNvSpPr/>
          <p:nvPr/>
        </p:nvSpPr>
        <p:spPr>
          <a:xfrm>
            <a:off x="7858148" y="6286520"/>
            <a:ext cx="1000132" cy="357190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Администратор\Desktop\указывать-сыча-учителя-29271451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304220" cy="1571612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1214414" y="285728"/>
            <a:ext cx="6715172" cy="928694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GREAT BATTLES AND THEIR HEROUS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6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12" name="Picture 8" descr="C:\Users\Администратор\Desktop\33b2e8e97a8182f854cfa26249f63821_a-male-student-wearing-a-bachelors-gown-in-cartoons-college-_523-523-400x400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0" y="5143512"/>
            <a:ext cx="1714480" cy="1714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66611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0" y="3357562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7920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Which poet wrote a poem about Russian women? 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86050" y="4143380"/>
            <a:ext cx="35096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N. A. </a:t>
            </a:r>
            <a:r>
              <a:rPr lang="en-US" sz="40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Nekrasov</a:t>
            </a:r>
            <a:endParaRPr lang="ru-RU" sz="4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01024" y="285728"/>
            <a:ext cx="768159" cy="769441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endParaRPr lang="ru-RU" sz="44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право 9">
            <a:hlinkClick r:id="rId3" action="ppaction://hlinksldjump"/>
          </p:cNvPr>
          <p:cNvSpPr/>
          <p:nvPr/>
        </p:nvSpPr>
        <p:spPr>
          <a:xfrm>
            <a:off x="7715272" y="6286520"/>
            <a:ext cx="1000132" cy="357190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Администратор\Desktop\указывать-сыча-учителя-29271451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304220" cy="1571612"/>
          </a:xfrm>
          <a:prstGeom prst="rect">
            <a:avLst/>
          </a:prstGeom>
          <a:noFill/>
        </p:spPr>
      </p:pic>
      <p:sp>
        <p:nvSpPr>
          <p:cNvPr id="12" name="Горизонтальный свиток 11"/>
          <p:cNvSpPr/>
          <p:nvPr/>
        </p:nvSpPr>
        <p:spPr>
          <a:xfrm>
            <a:off x="1285852" y="285728"/>
            <a:ext cx="6572296" cy="928694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GREAT BATTLES AND THEIR HEROUS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8" descr="C:\Users\Администратор\Desktop\33b2e8e97a8182f854cfa26249f63821_a-male-student-wearing-a-bachelors-gown-in-cartoons-college-_523-523-400x400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0" y="5143512"/>
            <a:ext cx="1714480" cy="1714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99341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44" y="3357562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Which Russian poet said: "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Люблю грозу в начале мая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?" 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43240" y="4143380"/>
            <a:ext cx="32238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solidFill>
                  <a:srgbClr val="C00000"/>
                </a:solidFill>
                <a:latin typeface="Bookman Old Style" pitchFamily="18" charset="0"/>
              </a:rPr>
              <a:t>F. I. </a:t>
            </a:r>
            <a:r>
              <a:rPr lang="en-US" sz="4000" i="1" dirty="0" err="1" smtClean="0">
                <a:solidFill>
                  <a:srgbClr val="C00000"/>
                </a:solidFill>
                <a:latin typeface="Bookman Old Style" pitchFamily="18" charset="0"/>
              </a:rPr>
              <a:t>Tutchev</a:t>
            </a:r>
            <a:endParaRPr lang="ru-RU" sz="4000" b="1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43900" y="428604"/>
            <a:ext cx="822661" cy="769441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endParaRPr lang="ru-RU" sz="44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право 9">
            <a:hlinkClick r:id="rId3" action="ppaction://hlinksldjump"/>
          </p:cNvPr>
          <p:cNvSpPr/>
          <p:nvPr/>
        </p:nvSpPr>
        <p:spPr>
          <a:xfrm>
            <a:off x="7572396" y="6286520"/>
            <a:ext cx="1143008" cy="357190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Администратор\Desktop\указывать-сыча-учителя-29271451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304220" cy="1571612"/>
          </a:xfrm>
          <a:prstGeom prst="rect">
            <a:avLst/>
          </a:prstGeom>
          <a:noFill/>
        </p:spPr>
      </p:pic>
      <p:sp>
        <p:nvSpPr>
          <p:cNvPr id="12" name="Горизонтальный свиток 11"/>
          <p:cNvSpPr/>
          <p:nvPr/>
        </p:nvSpPr>
        <p:spPr>
          <a:xfrm>
            <a:off x="1214414" y="428604"/>
            <a:ext cx="6715172" cy="857256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GREAT BATTLES AND THEIR HEROUS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8" descr="C:\Users\Администратор\Desktop\33b2e8e97a8182f854cfa26249f63821_a-male-student-wearing-a-bachelors-gown-in-cartoons-college-_523-523-400x400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0" y="5143512"/>
            <a:ext cx="1714480" cy="1714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856440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40" y="3357562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This famous hero could not save his own life by singing his song. </a:t>
            </a:r>
            <a:endParaRPr lang="ru-RU" sz="2800" b="1" i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00365" y="4286256"/>
            <a:ext cx="2571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err="1" smtClean="0">
                <a:solidFill>
                  <a:srgbClr val="C00000"/>
                </a:solidFill>
                <a:latin typeface="Bookman Old Style" pitchFamily="18" charset="0"/>
              </a:rPr>
              <a:t>Kolobok</a:t>
            </a:r>
            <a:endParaRPr lang="ru-RU" sz="4000" b="1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72462" y="357166"/>
            <a:ext cx="899605" cy="769441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endParaRPr lang="ru-RU" sz="44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право 9">
            <a:hlinkClick r:id="rId4" action="ppaction://hlinksldjump"/>
          </p:cNvPr>
          <p:cNvSpPr/>
          <p:nvPr/>
        </p:nvSpPr>
        <p:spPr>
          <a:xfrm>
            <a:off x="7786710" y="6215082"/>
            <a:ext cx="1000132" cy="428628"/>
          </a:xfrm>
          <a:prstGeom prst="right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Администратор\Desktop\указывать-сыча-учителя-29271451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304220" cy="1571612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1214414" y="357166"/>
            <a:ext cx="6715172" cy="857256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RUSSIAN LITERATURE AND FOLCLORE</a:t>
            </a:r>
            <a:endParaRPr lang="ru-RU" sz="24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600" b="1" spc="50" dirty="0">
              <a:ln w="11430"/>
              <a:solidFill>
                <a:schemeClr val="accent4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12" name="Picture 8" descr="C:\Users\Администратор\Desktop\33b2e8e97a8182f854cfa26249f63821_a-male-student-wearing-a-bachelors-gown-in-cartoons-college-_523-523-400x400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0" y="5143512"/>
            <a:ext cx="1714480" cy="1714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34213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02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This work is devoted to the events that happened to one of the Russian princes in 1185. </a:t>
            </a:r>
            <a:endParaRPr lang="ru-RU" sz="2800" b="1" i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5786" y="4071942"/>
            <a:ext cx="73579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 smtClean="0">
                <a:solidFill>
                  <a:srgbClr val="C00000"/>
                </a:solidFill>
                <a:latin typeface="Bookman Old Style" pitchFamily="18" charset="0"/>
              </a:rPr>
              <a:t>A Word about Igor's Regiment</a:t>
            </a:r>
            <a:endParaRPr lang="ru-RU" sz="4000" b="1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72462" y="428604"/>
            <a:ext cx="768159" cy="769441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endParaRPr lang="ru-RU" sz="44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право 9">
            <a:hlinkClick r:id="rId3" action="ppaction://hlinksldjump"/>
          </p:cNvPr>
          <p:cNvSpPr/>
          <p:nvPr/>
        </p:nvSpPr>
        <p:spPr>
          <a:xfrm>
            <a:off x="7786710" y="6286520"/>
            <a:ext cx="1000132" cy="357190"/>
          </a:xfrm>
          <a:prstGeom prst="right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Администратор\Desktop\указывать-сыча-учителя-29271451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304220" cy="1571612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1214414" y="404664"/>
            <a:ext cx="6715172" cy="952634"/>
          </a:xfrm>
          <a:prstGeom prst="horizontalScroll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RUSSIAN LITERATURE AND FOLCLORE</a:t>
            </a:r>
            <a:endParaRPr lang="ru-RU" sz="24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600" b="1" spc="50" dirty="0">
              <a:ln w="11430"/>
              <a:solidFill>
                <a:schemeClr val="accent4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12" name="Picture 8" descr="C:\Users\Администратор\Desktop\33b2e8e97a8182f854cfa26249f63821_a-male-student-wearing-a-bachelors-gown-in-cartoons-college-_523-523-400x400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0" y="5143512"/>
            <a:ext cx="1714480" cy="1714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47190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2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This Pushkin tale finishes with the words: "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Сказка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ложь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да в ней намёк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добрым молодцам урок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..." </a:t>
            </a:r>
            <a:endParaRPr lang="ru-RU" sz="2800" b="1" i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28662" y="4214818"/>
            <a:ext cx="73579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 smtClean="0">
                <a:solidFill>
                  <a:srgbClr val="C00000"/>
                </a:solidFill>
                <a:latin typeface="Bookman Old Style" pitchFamily="18" charset="0"/>
              </a:rPr>
              <a:t>The Tale about a Golden Cock</a:t>
            </a:r>
            <a:endParaRPr lang="ru-RU" sz="4000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72462" y="428604"/>
            <a:ext cx="768159" cy="769441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endParaRPr lang="ru-RU" sz="44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право 9">
            <a:hlinkClick r:id="rId3" action="ppaction://hlinksldjump"/>
          </p:cNvPr>
          <p:cNvSpPr/>
          <p:nvPr/>
        </p:nvSpPr>
        <p:spPr>
          <a:xfrm>
            <a:off x="7715272" y="6286520"/>
            <a:ext cx="1143008" cy="357190"/>
          </a:xfrm>
          <a:prstGeom prst="right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Администратор\Desktop\указывать-сыча-учителя-29271451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304220" cy="1571612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1214414" y="404664"/>
            <a:ext cx="6715172" cy="881196"/>
          </a:xfrm>
          <a:prstGeom prst="horizontalScroll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RUSSIAN LITERATURE AND FOLCLORE</a:t>
            </a:r>
            <a:endParaRPr lang="ru-RU" sz="24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600" b="1" spc="50" dirty="0">
              <a:ln w="11430"/>
              <a:solidFill>
                <a:schemeClr val="accent4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12" name="Picture 8" descr="C:\Users\Администратор\Desktop\33b2e8e97a8182f854cfa26249f63821_a-male-student-wearing-a-bachelors-gown-in-cartoons-college-_523-523-400x400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0" y="5143512"/>
            <a:ext cx="1714480" cy="1714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69178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40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This scientist wrote a poem which is called "Glass Is Useful" </a:t>
            </a:r>
            <a:endParaRPr lang="ru-RU" sz="2800" b="1" i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71670" y="4214818"/>
            <a:ext cx="42954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solidFill>
                  <a:srgbClr val="C00000"/>
                </a:solidFill>
                <a:latin typeface="Bookman Old Style" pitchFamily="18" charset="0"/>
              </a:rPr>
              <a:t>M. V. </a:t>
            </a:r>
            <a:r>
              <a:rPr lang="en-US" sz="4000" i="1" dirty="0" err="1" smtClean="0">
                <a:solidFill>
                  <a:srgbClr val="C00000"/>
                </a:solidFill>
                <a:latin typeface="Bookman Old Style" pitchFamily="18" charset="0"/>
              </a:rPr>
              <a:t>Lomonosov</a:t>
            </a:r>
            <a:endParaRPr lang="ru-RU" sz="4000" b="1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72462" y="428604"/>
            <a:ext cx="768159" cy="769441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endParaRPr lang="ru-RU" sz="44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право 9">
            <a:hlinkClick r:id="rId3" action="ppaction://hlinksldjump"/>
          </p:cNvPr>
          <p:cNvSpPr/>
          <p:nvPr/>
        </p:nvSpPr>
        <p:spPr>
          <a:xfrm>
            <a:off x="7715272" y="6357958"/>
            <a:ext cx="1000132" cy="357190"/>
          </a:xfrm>
          <a:prstGeom prst="right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Администратор\Desktop\указывать-сыча-учителя-29271451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304220" cy="1571612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1214414" y="404664"/>
            <a:ext cx="6715172" cy="881196"/>
          </a:xfrm>
          <a:prstGeom prst="horizontalScroll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RUSSIAN LITERATURE AND FOLCLORE</a:t>
            </a:r>
            <a:endParaRPr lang="ru-RU" sz="24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600" b="1" spc="50" dirty="0">
              <a:ln w="11430"/>
              <a:solidFill>
                <a:schemeClr val="accent4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12" name="Picture 8" descr="C:\Users\Администратор\Desktop\33b2e8e97a8182f854cfa26249f63821_a-male-student-wearing-a-bachelors-gown-in-cartoons-college-_523-523-400x400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0" y="5143512"/>
            <a:ext cx="1714480" cy="1714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58286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0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7920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The British people call this toy “A Russian doll”</a:t>
            </a:r>
            <a:endParaRPr lang="ru-RU" sz="2800" b="1" i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14612" y="4286256"/>
            <a:ext cx="36525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err="1" smtClean="0">
                <a:solidFill>
                  <a:srgbClr val="C00000"/>
                </a:solidFill>
                <a:latin typeface="Bookman Old Style" pitchFamily="18" charset="0"/>
              </a:rPr>
              <a:t>Matryoshka</a:t>
            </a:r>
            <a:endParaRPr lang="ru-RU" sz="4000" b="1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01024" y="357166"/>
            <a:ext cx="768159" cy="769441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endParaRPr lang="ru-RU" sz="44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право 9">
            <a:hlinkClick r:id="rId3" action="ppaction://hlinksldjump"/>
          </p:cNvPr>
          <p:cNvSpPr/>
          <p:nvPr/>
        </p:nvSpPr>
        <p:spPr>
          <a:xfrm>
            <a:off x="7929586" y="6357958"/>
            <a:ext cx="928694" cy="357190"/>
          </a:xfrm>
          <a:prstGeom prst="right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Picture 3" descr="C:\Users\Администратор\Desktop\указывать-сыча-учителя-29271451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304220" cy="1571612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1214414" y="404664"/>
            <a:ext cx="6572296" cy="809758"/>
          </a:xfrm>
          <a:prstGeom prst="horizontalScroll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RUSSIAN LITERATURE AND FOLCLORE</a:t>
            </a:r>
            <a:endParaRPr lang="ru-RU" sz="24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600" b="1" spc="50" dirty="0">
              <a:ln w="11430"/>
              <a:solidFill>
                <a:schemeClr val="accent4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12" name="Picture 8" descr="C:\Users\Администратор\Desktop\33b2e8e97a8182f854cfa26249f63821_a-male-student-wearing-a-bachelors-gown-in-cartoons-college-_523-523-400x400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0" y="5143512"/>
            <a:ext cx="1714480" cy="1714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8414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2" y="3214686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71472" y="1643050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The man who opened a large museum in Moscow, which is named after him.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28794" y="5929330"/>
            <a:ext cx="59293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rgbClr val="C00000"/>
                </a:solidFill>
                <a:latin typeface="Bookman Old Style" pitchFamily="18" charset="0"/>
              </a:rPr>
              <a:t>P</a:t>
            </a:r>
            <a:r>
              <a:rPr lang="en-US" sz="4000" i="1" dirty="0" smtClean="0">
                <a:solidFill>
                  <a:srgbClr val="C00000"/>
                </a:solidFill>
                <a:latin typeface="Bookman Old Style" pitchFamily="18" charset="0"/>
              </a:rPr>
              <a:t>. M. Tretyakov,1856 </a:t>
            </a:r>
            <a:endParaRPr lang="ru-RU" sz="4000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01024" y="357166"/>
            <a:ext cx="761747" cy="769441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endParaRPr lang="ru-RU" sz="44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C:\Users\Администратор\Desktop\30258560048558650_d83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2786058"/>
            <a:ext cx="4286280" cy="3214710"/>
          </a:xfrm>
          <a:prstGeom prst="rect">
            <a:avLst/>
          </a:prstGeom>
          <a:noFill/>
        </p:spPr>
      </p:pic>
      <p:sp>
        <p:nvSpPr>
          <p:cNvPr id="13" name="Стрелка вправо 12">
            <a:hlinkClick r:id="rId4" action="ppaction://hlinksldjump"/>
          </p:cNvPr>
          <p:cNvSpPr/>
          <p:nvPr/>
        </p:nvSpPr>
        <p:spPr>
          <a:xfrm>
            <a:off x="7858148" y="6143644"/>
            <a:ext cx="1143008" cy="357190"/>
          </a:xfrm>
          <a:prstGeom prst="right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3" descr="C:\Users\Администратор\Desktop\указывать-сыча-учителя-29271451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304220" cy="1571612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1214414" y="404664"/>
            <a:ext cx="6500858" cy="809758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PAINTING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600" b="1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14" name="Picture 8" descr="C:\Users\Администратор\Desktop\33b2e8e97a8182f854cfa26249f63821_a-male-student-wearing-a-bachelors-gown-in-cartoons-college-_523-523-400x400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0" y="5143512"/>
            <a:ext cx="1714480" cy="1714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23985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1714488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The artist who painted the painting "Morning in the pine forest“.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8860" y="6088559"/>
            <a:ext cx="47955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solidFill>
                  <a:srgbClr val="C00000"/>
                </a:solidFill>
                <a:latin typeface="Bookman Old Style" pitchFamily="18" charset="0"/>
              </a:rPr>
              <a:t>I. I. </a:t>
            </a:r>
            <a:r>
              <a:rPr lang="en-US" sz="4000" i="1" dirty="0" err="1" smtClean="0">
                <a:solidFill>
                  <a:srgbClr val="C00000"/>
                </a:solidFill>
                <a:latin typeface="Bookman Old Style" pitchFamily="18" charset="0"/>
              </a:rPr>
              <a:t>Shishkin</a:t>
            </a:r>
            <a:endParaRPr lang="ru-RU" sz="4000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01024" y="500042"/>
            <a:ext cx="813043" cy="769441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endParaRPr lang="ru-RU" sz="44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дминистратор\Desktop\I.Shishkin-Utro-v-sosnovom-lesu-768x59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2428868"/>
            <a:ext cx="4714908" cy="3628269"/>
          </a:xfrm>
          <a:prstGeom prst="rect">
            <a:avLst/>
          </a:prstGeom>
          <a:noFill/>
        </p:spPr>
      </p:pic>
      <p:sp>
        <p:nvSpPr>
          <p:cNvPr id="12" name="Стрелка вправо 11">
            <a:hlinkClick r:id="rId4" action="ppaction://hlinksldjump"/>
          </p:cNvPr>
          <p:cNvSpPr/>
          <p:nvPr/>
        </p:nvSpPr>
        <p:spPr>
          <a:xfrm>
            <a:off x="7786710" y="6286520"/>
            <a:ext cx="1071570" cy="428604"/>
          </a:xfrm>
          <a:prstGeom prst="right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Администратор\Desktop\указывать-сыча-учителя-29271451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304220" cy="1571612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1214414" y="428604"/>
            <a:ext cx="6572296" cy="857256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PAINTING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8" descr="C:\Users\Администратор\Desktop\33b2e8e97a8182f854cfa26249f63821_a-male-student-wearing-a-bachelors-gown-in-cartoons-college-_523-523-400x400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0" y="5143512"/>
            <a:ext cx="1714480" cy="1714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30276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4" name="Багетная рамка 63"/>
          <p:cNvSpPr/>
          <p:nvPr/>
        </p:nvSpPr>
        <p:spPr>
          <a:xfrm>
            <a:off x="428596" y="1785926"/>
            <a:ext cx="2857520" cy="785818"/>
          </a:xfrm>
          <a:prstGeom prst="bevel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GREAT BATTLES AND THEIR HEROUS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Багетная рамка 62"/>
          <p:cNvSpPr/>
          <p:nvPr/>
        </p:nvSpPr>
        <p:spPr>
          <a:xfrm>
            <a:off x="428596" y="2714620"/>
            <a:ext cx="2857520" cy="785818"/>
          </a:xfrm>
          <a:prstGeom prst="bevel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GREAT RUSSIAN POETS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 WRITERS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Багетная рамка 61"/>
          <p:cNvSpPr/>
          <p:nvPr/>
        </p:nvSpPr>
        <p:spPr>
          <a:xfrm>
            <a:off x="428596" y="3714752"/>
            <a:ext cx="2857520" cy="785818"/>
          </a:xfrm>
          <a:prstGeom prst="beve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RUSSIAN LITERATURE AND FOLCLORE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Багетная рамка 64"/>
          <p:cNvSpPr/>
          <p:nvPr/>
        </p:nvSpPr>
        <p:spPr>
          <a:xfrm>
            <a:off x="428596" y="4714884"/>
            <a:ext cx="2857520" cy="785818"/>
          </a:xfrm>
          <a:prstGeom prst="beve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PAINTING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Багетная рамка 67"/>
          <p:cNvSpPr/>
          <p:nvPr/>
        </p:nvSpPr>
        <p:spPr>
          <a:xfrm>
            <a:off x="428596" y="5786454"/>
            <a:ext cx="2857520" cy="785818"/>
          </a:xfrm>
          <a:prstGeom prst="bevel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HOLIDAYS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7" name="Picture 3" descr="C:\Users\Администратор\Desktop\указывать-сыча-учителя-29271451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304220" cy="1571612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1214414" y="188640"/>
            <a:ext cx="7462042" cy="1033272"/>
          </a:xfrm>
          <a:prstGeom prst="horizontalScroll">
            <a:avLst/>
          </a:prstGeom>
          <a:solidFill>
            <a:schemeClr val="bg1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«</a:t>
            </a:r>
            <a:r>
              <a:rPr lang="en-US" sz="28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Russia is my Motherland</a:t>
            </a:r>
            <a:r>
              <a:rPr lang="ru-RU" sz="28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»</a:t>
            </a:r>
            <a:endParaRPr lang="ru-RU" sz="28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3571868" y="1785926"/>
            <a:ext cx="714380" cy="642942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10</a:t>
            </a:r>
            <a:endParaRPr lang="ru-RU" sz="36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4643438" y="1785926"/>
            <a:ext cx="714380" cy="642942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20</a:t>
            </a:r>
            <a:endParaRPr lang="ru-RU" sz="36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5715008" y="1785926"/>
            <a:ext cx="785818" cy="642942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30</a:t>
            </a:r>
            <a:endParaRPr lang="ru-RU" sz="36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6858016" y="1785926"/>
            <a:ext cx="714380" cy="642942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40</a:t>
            </a:r>
            <a:endParaRPr lang="ru-RU" sz="36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7929586" y="1785926"/>
            <a:ext cx="714380" cy="642942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50</a:t>
            </a:r>
            <a:endParaRPr lang="ru-RU" sz="36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3571868" y="2714620"/>
            <a:ext cx="714380" cy="7143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10</a:t>
            </a:r>
            <a:endParaRPr lang="ru-RU" sz="36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4643438" y="2714620"/>
            <a:ext cx="714380" cy="642942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0" action="ppaction://hlinksldjump"/>
              </a:rPr>
              <a:t>20</a:t>
            </a:r>
            <a:endParaRPr lang="ru-RU" sz="36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5715008" y="2714620"/>
            <a:ext cx="785818" cy="642942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1" action="ppaction://hlinksldjump"/>
              </a:rPr>
              <a:t>30</a:t>
            </a:r>
            <a:endParaRPr lang="ru-RU" sz="36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6858016" y="2714620"/>
            <a:ext cx="714380" cy="642942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2" action="ppaction://hlinksldjump"/>
              </a:rPr>
              <a:t>40</a:t>
            </a:r>
            <a:endParaRPr lang="ru-RU" sz="36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7929586" y="2714620"/>
            <a:ext cx="714380" cy="642942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3" action="ppaction://hlinksldjump"/>
              </a:rPr>
              <a:t>50</a:t>
            </a:r>
            <a:endParaRPr lang="ru-RU" sz="36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3571868" y="3714752"/>
            <a:ext cx="714380" cy="71438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4" action="ppaction://hlinksldjump"/>
              </a:rPr>
              <a:t>10</a:t>
            </a:r>
            <a:endParaRPr lang="ru-RU" sz="36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4643438" y="3714752"/>
            <a:ext cx="714380" cy="71438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5" action="ppaction://hlinksldjump"/>
              </a:rPr>
              <a:t>20</a:t>
            </a:r>
            <a:endParaRPr lang="ru-RU" sz="36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5715008" y="3714752"/>
            <a:ext cx="785818" cy="71438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6" action="ppaction://hlinksldjump"/>
              </a:rPr>
              <a:t>30</a:t>
            </a:r>
            <a:endParaRPr lang="ru-RU" sz="36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6929454" y="3714752"/>
            <a:ext cx="642942" cy="71438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7" action="ppaction://hlinksldjump"/>
              </a:rPr>
              <a:t>40</a:t>
            </a:r>
            <a:endParaRPr lang="ru-RU" sz="36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7929586" y="3714752"/>
            <a:ext cx="714380" cy="71438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8" action="ppaction://hlinksldjump"/>
              </a:rPr>
              <a:t>50</a:t>
            </a:r>
            <a:endParaRPr lang="ru-RU" sz="36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3571868" y="4786322"/>
            <a:ext cx="714380" cy="71438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9" action="ppaction://hlinksldjump"/>
              </a:rPr>
              <a:t>10</a:t>
            </a:r>
            <a:endParaRPr lang="ru-RU" sz="36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4643438" y="4786322"/>
            <a:ext cx="714380" cy="71438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0" action="ppaction://hlinksldjump"/>
              </a:rPr>
              <a:t>20</a:t>
            </a:r>
            <a:endParaRPr lang="ru-RU" sz="36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5715008" y="4786322"/>
            <a:ext cx="785818" cy="71438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1" action="ppaction://hlinksldjump"/>
              </a:rPr>
              <a:t>30</a:t>
            </a:r>
            <a:endParaRPr lang="ru-RU" sz="36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6858016" y="4786322"/>
            <a:ext cx="714380" cy="71438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2" action="ppaction://hlinksldjump"/>
              </a:rPr>
              <a:t>40</a:t>
            </a:r>
            <a:endParaRPr lang="ru-RU" sz="36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7929586" y="4786322"/>
            <a:ext cx="714380" cy="71438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3" action="ppaction://hlinksldjump"/>
              </a:rPr>
              <a:t>50</a:t>
            </a:r>
            <a:endParaRPr lang="ru-RU" sz="36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3571868" y="5786454"/>
            <a:ext cx="714380" cy="71438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4" action="ppaction://hlinksldjump"/>
              </a:rPr>
              <a:t>10</a:t>
            </a:r>
            <a:endParaRPr lang="ru-RU" sz="36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4643438" y="5786454"/>
            <a:ext cx="714380" cy="71438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5" action="ppaction://hlinksldjump"/>
              </a:rPr>
              <a:t>20</a:t>
            </a:r>
            <a:endParaRPr lang="ru-RU" sz="36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5786446" y="5786454"/>
            <a:ext cx="714380" cy="71438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6" action="ppaction://hlinksldjump"/>
              </a:rPr>
              <a:t>30</a:t>
            </a:r>
            <a:endParaRPr lang="ru-RU" sz="36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6858016" y="5786454"/>
            <a:ext cx="714380" cy="71438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7" action="ppaction://hlinksldjump"/>
              </a:rPr>
              <a:t>40</a:t>
            </a:r>
            <a:endParaRPr lang="ru-RU" sz="36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7929586" y="5786454"/>
            <a:ext cx="714380" cy="71438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8" action="ppaction://hlinksldjump"/>
              </a:rPr>
              <a:t>50</a:t>
            </a:r>
            <a:endParaRPr lang="ru-RU" sz="36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6096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1714488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The artist who painted the painting "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Burlaki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on the Volga“.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14678" y="5857892"/>
            <a:ext cx="32238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solidFill>
                  <a:srgbClr val="C00000"/>
                </a:solidFill>
                <a:latin typeface="Bookman Old Style" pitchFamily="18" charset="0"/>
              </a:rPr>
              <a:t>I.E. </a:t>
            </a:r>
            <a:r>
              <a:rPr lang="en-US" sz="4000" i="1" dirty="0" err="1" smtClean="0">
                <a:solidFill>
                  <a:srgbClr val="C00000"/>
                </a:solidFill>
                <a:latin typeface="Bookman Old Style" pitchFamily="18" charset="0"/>
              </a:rPr>
              <a:t>Repin</a:t>
            </a:r>
            <a:endParaRPr lang="ru-RU" sz="4000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48859" y="459633"/>
            <a:ext cx="761747" cy="769441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endParaRPr lang="ru-RU" sz="44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Администратор\Desktop\NZmx3vs_58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714620"/>
            <a:ext cx="5753100" cy="2952750"/>
          </a:xfrm>
          <a:prstGeom prst="rect">
            <a:avLst/>
          </a:prstGeom>
          <a:noFill/>
        </p:spPr>
      </p:pic>
      <p:sp>
        <p:nvSpPr>
          <p:cNvPr id="11" name="Стрелка вправо 10">
            <a:hlinkClick r:id="rId3" action="ppaction://hlinksldjump"/>
          </p:cNvPr>
          <p:cNvSpPr/>
          <p:nvPr/>
        </p:nvSpPr>
        <p:spPr>
          <a:xfrm>
            <a:off x="7643834" y="6286520"/>
            <a:ext cx="1214446" cy="428604"/>
          </a:xfrm>
          <a:prstGeom prst="right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3" descr="C:\Users\Администратор\Desktop\указывать-сыча-учителя-29271451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304220" cy="1571612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1214414" y="428604"/>
            <a:ext cx="6429420" cy="857256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PAINTING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8" descr="C:\Users\Администратор\Desktop\33b2e8e97a8182f854cfa26249f63821_a-male-student-wearing-a-bachelors-gown-in-cartoons-college-_523-523-400x400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0" y="5143512"/>
            <a:ext cx="1714480" cy="1714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27623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85786" y="1643050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Marinist artist who created the famous work "The Ninth Shaft“ (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«Девятый вал»)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71736" y="6088559"/>
            <a:ext cx="4786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solidFill>
                  <a:srgbClr val="C00000"/>
                </a:solidFill>
                <a:latin typeface="Bookman Old Style" pitchFamily="18" charset="0"/>
              </a:rPr>
              <a:t>I.K. </a:t>
            </a:r>
            <a:r>
              <a:rPr lang="en-US" sz="3600" i="1" dirty="0" err="1" smtClean="0">
                <a:solidFill>
                  <a:srgbClr val="C00000"/>
                </a:solidFill>
                <a:latin typeface="Bookman Old Style" pitchFamily="18" charset="0"/>
              </a:rPr>
              <a:t>Aivazovsky</a:t>
            </a:r>
            <a:endParaRPr lang="ru-RU" sz="3600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72462" y="428604"/>
            <a:ext cx="761747" cy="769441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endParaRPr lang="ru-RU" sz="44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C:\Users\Администратор\Desktop\11638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571744"/>
            <a:ext cx="5550414" cy="3500461"/>
          </a:xfrm>
          <a:prstGeom prst="rect">
            <a:avLst/>
          </a:prstGeom>
          <a:noFill/>
        </p:spPr>
      </p:pic>
      <p:sp>
        <p:nvSpPr>
          <p:cNvPr id="13" name="Стрелка вправо 12">
            <a:hlinkClick r:id="rId3" action="ppaction://hlinksldjump"/>
          </p:cNvPr>
          <p:cNvSpPr/>
          <p:nvPr/>
        </p:nvSpPr>
        <p:spPr>
          <a:xfrm>
            <a:off x="7786710" y="6286520"/>
            <a:ext cx="1143008" cy="428628"/>
          </a:xfrm>
          <a:prstGeom prst="right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Администратор\Desktop\указывать-сыча-учителя-29271451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304220" cy="1571612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1214414" y="357166"/>
            <a:ext cx="6643734" cy="928694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PAINTING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600" b="1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12" name="Picture 8" descr="C:\Users\Администратор\Desktop\33b2e8e97a8182f854cfa26249f63821_a-male-student-wearing-a-bachelors-gown-in-cartoons-college-_523-523-400x400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0" y="5143512"/>
            <a:ext cx="1714480" cy="1714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46358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1643050"/>
            <a:ext cx="7920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The artist who painted the painting "Three Heroes“.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00298" y="5929330"/>
            <a:ext cx="46434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solidFill>
                  <a:srgbClr val="C00000"/>
                </a:solidFill>
                <a:latin typeface="Bookman Old Style" pitchFamily="18" charset="0"/>
              </a:rPr>
              <a:t>V.M. </a:t>
            </a:r>
            <a:r>
              <a:rPr lang="en-US" sz="4000" i="1" dirty="0" err="1" smtClean="0">
                <a:solidFill>
                  <a:srgbClr val="C00000"/>
                </a:solidFill>
                <a:latin typeface="Bookman Old Style" pitchFamily="18" charset="0"/>
              </a:rPr>
              <a:t>Vasnetsov</a:t>
            </a:r>
            <a:endParaRPr lang="ru-RU" sz="4000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72462" y="428604"/>
            <a:ext cx="761747" cy="769441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endParaRPr lang="ru-RU" sz="44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Администратор\Desktop\ed32b44303ddb9633ed63086826e136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357430"/>
            <a:ext cx="4724966" cy="3490916"/>
          </a:xfrm>
          <a:prstGeom prst="rect">
            <a:avLst/>
          </a:prstGeom>
          <a:noFill/>
        </p:spPr>
      </p:pic>
      <p:sp>
        <p:nvSpPr>
          <p:cNvPr id="11" name="Стрелка вправо 10">
            <a:hlinkClick r:id="rId3" action="ppaction://hlinksldjump"/>
          </p:cNvPr>
          <p:cNvSpPr/>
          <p:nvPr/>
        </p:nvSpPr>
        <p:spPr>
          <a:xfrm>
            <a:off x="7786710" y="6357958"/>
            <a:ext cx="1071570" cy="357190"/>
          </a:xfrm>
          <a:prstGeom prst="right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3" descr="C:\Users\Администратор\Desktop\указывать-сыча-учителя-29271451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304220" cy="1571612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1214414" y="404664"/>
            <a:ext cx="6715172" cy="881196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PAINTING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600" b="1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13" name="Picture 8" descr="C:\Users\Администратор\Desktop\33b2e8e97a8182f854cfa26249f63821_a-male-student-wearing-a-bachelors-gown-in-cartoons-college-_523-523-400x400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0" y="5143512"/>
            <a:ext cx="1714480" cy="1714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120412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Администратор\Desktop\wtCcaK7Twg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2714620"/>
            <a:ext cx="3162302" cy="3162302"/>
          </a:xfrm>
          <a:prstGeom prst="rect">
            <a:avLst/>
          </a:prstGeom>
          <a:noFill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16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28860" y="5929330"/>
            <a:ext cx="36525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000" i="1" dirty="0" err="1" smtClean="0">
                <a:solidFill>
                  <a:srgbClr val="C00000"/>
                </a:solidFill>
                <a:latin typeface="Bookman Old Style" pitchFamily="18" charset="0"/>
              </a:rPr>
              <a:t>Maslenitsa</a:t>
            </a:r>
            <a:r>
              <a:rPr lang="en-US" sz="4400" b="1" i="1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endParaRPr lang="ru-RU" sz="4400" b="1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48859" y="459633"/>
            <a:ext cx="761747" cy="769441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endParaRPr lang="ru-RU" sz="44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1714488"/>
            <a:ext cx="82868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What is the name of the holiday of seeing off the Russian winter?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трелка вправо 12">
            <a:hlinkClick r:id="rId4" action="ppaction://hlinksldjump"/>
          </p:cNvPr>
          <p:cNvSpPr/>
          <p:nvPr/>
        </p:nvSpPr>
        <p:spPr>
          <a:xfrm>
            <a:off x="7786710" y="6286520"/>
            <a:ext cx="1071570" cy="357190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3" descr="C:\Users\Администратор\Desktop\указывать-сыча-учителя-29271451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304220" cy="1571612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1214414" y="404664"/>
            <a:ext cx="6572296" cy="881196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4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HOLIDAY</a:t>
            </a:r>
            <a:endParaRPr lang="ru-RU" sz="24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8" descr="C:\Users\Администратор\Desktop\33b2e8e97a8182f854cfa26249f63821_a-male-student-wearing-a-bachelors-gown-in-cartoons-college-_523-523-400x400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0" y="5143512"/>
            <a:ext cx="1714480" cy="1714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7395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12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79208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A large calendar holiday celebrated on the day of the summer solstice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(солнцестояние)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, the longest day of the year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8860" y="6088559"/>
            <a:ext cx="4000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solidFill>
                  <a:srgbClr val="C00000"/>
                </a:solidFill>
                <a:latin typeface="Bookman Old Style" pitchFamily="18" charset="0"/>
              </a:rPr>
              <a:t>Ivan </a:t>
            </a:r>
            <a:r>
              <a:rPr lang="en-US" sz="4000" i="1" dirty="0" err="1" smtClean="0">
                <a:solidFill>
                  <a:srgbClr val="C00000"/>
                </a:solidFill>
                <a:latin typeface="Bookman Old Style" pitchFamily="18" charset="0"/>
              </a:rPr>
              <a:t>Kupala</a:t>
            </a:r>
            <a:endParaRPr lang="ru-RU" sz="4000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29586" y="500042"/>
            <a:ext cx="761747" cy="769441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endParaRPr lang="ru-RU" sz="44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 descr="C:\Users\Администратор\Desktop\tWand1cdv0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3143248"/>
            <a:ext cx="2991131" cy="2771781"/>
          </a:xfrm>
          <a:prstGeom prst="rect">
            <a:avLst/>
          </a:prstGeom>
          <a:noFill/>
        </p:spPr>
      </p:pic>
      <p:sp>
        <p:nvSpPr>
          <p:cNvPr id="13" name="Стрелка вправо 12">
            <a:hlinkClick r:id="rId4" action="ppaction://hlinksldjump"/>
          </p:cNvPr>
          <p:cNvSpPr/>
          <p:nvPr/>
        </p:nvSpPr>
        <p:spPr>
          <a:xfrm>
            <a:off x="7786710" y="6286520"/>
            <a:ext cx="1071570" cy="428628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3" descr="C:\Users\Администратор\Desktop\указывать-сыча-учителя-29271451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304220" cy="1571612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1214414" y="404664"/>
            <a:ext cx="6500858" cy="952634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spc="50" dirty="0" smtClean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HOLIDAY</a:t>
            </a:r>
            <a:endParaRPr lang="ru-RU" sz="2400" b="1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14" name="Picture 8" descr="C:\Users\Администратор\Desktop\33b2e8e97a8182f854cfa26249f63821_a-male-student-wearing-a-bachelors-gown-in-cartoons-college-_523-523-400x400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0" y="5143512"/>
            <a:ext cx="1714480" cy="1714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69262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Администратор\Desktop\c538554fe80e0831afb0990bf25fa6f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2678936"/>
            <a:ext cx="5072098" cy="3376151"/>
          </a:xfrm>
          <a:prstGeom prst="rect">
            <a:avLst/>
          </a:prstGeom>
          <a:noFill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058" y="3357562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81764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What is the main holiday of the Tatar and Bashkir peoples? 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43306" y="6088559"/>
            <a:ext cx="31524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err="1" smtClean="0">
                <a:solidFill>
                  <a:srgbClr val="C00000"/>
                </a:solidFill>
                <a:latin typeface="Bookman Old Style" pitchFamily="18" charset="0"/>
              </a:rPr>
              <a:t>Sabantuy</a:t>
            </a:r>
            <a:r>
              <a:rPr lang="en-US" sz="4400" i="1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endParaRPr lang="ru-RU" sz="4400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01024" y="428604"/>
            <a:ext cx="761747" cy="769441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endParaRPr lang="ru-RU" sz="44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право 11">
            <a:hlinkClick r:id="rId4" action="ppaction://hlinksldjump"/>
          </p:cNvPr>
          <p:cNvSpPr/>
          <p:nvPr/>
        </p:nvSpPr>
        <p:spPr>
          <a:xfrm>
            <a:off x="7858148" y="6286520"/>
            <a:ext cx="1071570" cy="428628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3" descr="C:\Users\Администратор\Desktop\указывать-сыча-учителя-29271451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304220" cy="1571612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1214414" y="404664"/>
            <a:ext cx="6643734" cy="881196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spc="50" dirty="0" smtClean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HOLIDAY</a:t>
            </a:r>
            <a:endParaRPr lang="ru-RU" sz="2400" b="1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15" name="Picture 8" descr="C:\Users\Администратор\Desktop\33b2e8e97a8182f854cfa26249f63821_a-male-student-wearing-a-bachelors-gown-in-cartoons-college-_523-523-400x400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0" y="5143512"/>
            <a:ext cx="1714480" cy="1714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05932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Администратор\Desktop\svyatk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2857495"/>
            <a:ext cx="4357718" cy="3268289"/>
          </a:xfrm>
          <a:prstGeom prst="rect">
            <a:avLst/>
          </a:prstGeom>
          <a:noFill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2" y="307181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81764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The agrarian and magical songs of the festive bypass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(обход)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of the yards? 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43306" y="6072206"/>
            <a:ext cx="22951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rgbClr val="C00000"/>
                </a:solidFill>
                <a:latin typeface="Bookman Old Style" pitchFamily="18" charset="0"/>
              </a:rPr>
              <a:t>Carols</a:t>
            </a:r>
            <a:endParaRPr lang="ru-RU" sz="4400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01024" y="500042"/>
            <a:ext cx="761747" cy="769441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endParaRPr lang="ru-RU" sz="44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трелка вправо 10">
            <a:hlinkClick r:id="rId4" action="ppaction://hlinksldjump"/>
          </p:cNvPr>
          <p:cNvSpPr/>
          <p:nvPr/>
        </p:nvSpPr>
        <p:spPr>
          <a:xfrm>
            <a:off x="7715272" y="6357958"/>
            <a:ext cx="1071570" cy="357166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3" descr="C:\Users\Администратор\Desktop\указывать-сыча-учителя-29271451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304220" cy="1571612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1214414" y="428604"/>
            <a:ext cx="6643734" cy="1033272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spc="50" dirty="0" smtClean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HOLIDAY</a:t>
            </a:r>
            <a:endParaRPr lang="ru-RU" sz="2400" b="1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13" name="Picture 8" descr="C:\Users\Администратор\Desktop\33b2e8e97a8182f854cfa26249f63821_a-male-student-wearing-a-bachelors-gown-in-cartoons-college-_523-523-400x400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0" y="5143512"/>
            <a:ext cx="1714480" cy="1714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319301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Администратор\Desktop\img_s928769_1_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3429000"/>
            <a:ext cx="3000396" cy="2250298"/>
          </a:xfrm>
          <a:prstGeom prst="rect">
            <a:avLst/>
          </a:prstGeom>
          <a:noFill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0" y="3500438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8596" y="1643051"/>
            <a:ext cx="835824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In Russia, for a long time, many toys were made in the form of clay whistles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(свисток)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. Usually such toys were in great demand at the holiday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of farewell to winter. What was the name of this holiday?</a:t>
            </a: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86049" y="5706834"/>
            <a:ext cx="41434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err="1" smtClean="0">
                <a:solidFill>
                  <a:srgbClr val="C00000"/>
                </a:solidFill>
                <a:latin typeface="Bookman Old Style" pitchFamily="18" charset="0"/>
              </a:rPr>
              <a:t>Whistleblowing</a:t>
            </a:r>
            <a:endParaRPr lang="ru-RU" sz="4000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01024" y="428605"/>
            <a:ext cx="822661" cy="769441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endParaRPr lang="ru-RU" sz="44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7643834" y="6286520"/>
            <a:ext cx="1143008" cy="357190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3" descr="C:\Users\Администратор\Desktop\указывать-сыча-учителя-29271451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304220" cy="1571612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1214414" y="404664"/>
            <a:ext cx="6643734" cy="809758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spc="50" dirty="0" smtClean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HOLIDAY</a:t>
            </a:r>
            <a:endParaRPr lang="ru-RU" sz="2400" b="1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18" name="Picture 8" descr="C:\Users\Администратор\Desktop\33b2e8e97a8182f854cfa26249f63821_a-male-student-wearing-a-bachelors-gown-in-cartoons-college-_523-523-400x400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0" y="5143512"/>
            <a:ext cx="1714480" cy="1714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21673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7" name="Picture 3" descr="C:\Users\Администратор\Desktop\winner-cup-with-gold-medal-concept-vector-430561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Информационные источники: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1785927"/>
            <a:ext cx="75009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https://fsd.multiurok.ru/html/2020/01/16/s_5e2086e14021a/1319239_2.png</a:t>
            </a:r>
            <a:endParaRPr lang="ru-RU" dirty="0" smtClean="0"/>
          </a:p>
          <a:p>
            <a:endParaRPr lang="ru-RU" dirty="0" smtClean="0"/>
          </a:p>
          <a:p>
            <a:r>
              <a:rPr lang="en-US" dirty="0" smtClean="0">
                <a:hlinkClick r:id="rId3"/>
              </a:rPr>
              <a:t>https://i.pinimg.com/originals/b4/c0/ce/b4c0ce968924d527b654b37f8d3c3b9a.png</a:t>
            </a:r>
            <a:r>
              <a:rPr lang="ru-RU" dirty="0" smtClean="0"/>
              <a:t> </a:t>
            </a:r>
          </a:p>
          <a:p>
            <a:r>
              <a:rPr lang="en-US" dirty="0" smtClean="0">
                <a:hlinkClick r:id="rId4"/>
              </a:rPr>
              <a:t>https://www.uchportal.ru/load/305-6-3</a:t>
            </a:r>
            <a:r>
              <a:rPr lang="ru-RU" smtClean="0"/>
              <a:t>  </a:t>
            </a:r>
            <a:endParaRPr lang="ru-RU" dirty="0" smtClean="0"/>
          </a:p>
          <a:p>
            <a:r>
              <a:rPr lang="ru-RU" dirty="0" smtClean="0"/>
              <a:t> 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4101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0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001024" y="357166"/>
            <a:ext cx="768159" cy="769441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44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57224" y="1857364"/>
            <a:ext cx="77867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A monument to these people is in Red Square in Moscow. 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00232" y="4071942"/>
            <a:ext cx="522931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monument to </a:t>
            </a:r>
            <a:r>
              <a:rPr lang="en-US" sz="40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Minin</a:t>
            </a:r>
            <a:r>
              <a:rPr lang="en-US" sz="4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40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Pozharsky</a:t>
            </a:r>
            <a:endParaRPr lang="ru-RU" sz="40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право 9">
            <a:hlinkClick r:id="rId3" action="ppaction://hlinksldjump"/>
          </p:cNvPr>
          <p:cNvSpPr/>
          <p:nvPr/>
        </p:nvSpPr>
        <p:spPr>
          <a:xfrm>
            <a:off x="7572396" y="6215082"/>
            <a:ext cx="1143008" cy="500066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3" descr="C:\Users\Администратор\Desktop\указывать-сыча-учителя-29271451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304220" cy="1571612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1214414" y="285728"/>
            <a:ext cx="6572296" cy="1000132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GREAT BATTLES AND THEIR HEROUS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8" descr="C:\Users\Администратор\Desktop\33b2e8e97a8182f854cfa26249f63821_a-male-student-wearing-a-bachelors-gown-in-cartoons-college-_523-523-400x400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0" y="5143512"/>
            <a:ext cx="1714480" cy="1714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79195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0" y="3286124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929586" y="428604"/>
            <a:ext cx="928694" cy="769441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endParaRPr lang="ru-RU" sz="44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2976" y="1785926"/>
            <a:ext cx="71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This battle took place in 1380 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00232" y="4000504"/>
            <a:ext cx="60722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The battle of </a:t>
            </a:r>
            <a:r>
              <a:rPr lang="en-US" sz="4400" i="1" dirty="0" err="1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Kulikovo</a:t>
            </a:r>
            <a:endParaRPr lang="ru-RU" sz="4400" i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2" name="Стрелка вправо 11">
            <a:hlinkClick r:id="rId3" action="ppaction://hlinksldjump"/>
          </p:cNvPr>
          <p:cNvSpPr/>
          <p:nvPr/>
        </p:nvSpPr>
        <p:spPr>
          <a:xfrm>
            <a:off x="7643834" y="6215082"/>
            <a:ext cx="1214446" cy="428628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3" descr="C:\Users\Администратор\Desktop\указывать-сыча-учителя-29271451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304220" cy="1571612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1214414" y="357166"/>
            <a:ext cx="6500858" cy="928694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 algn="just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GREAT BATTLES AND THEIR HEROUS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sz="24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14" name="Picture 8" descr="C:\Users\Администратор\Desktop\33b2e8e97a8182f854cfa26249f63821_a-male-student-wearing-a-bachelors-gown-in-cartoons-college-_523-523-400x400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0" y="5143512"/>
            <a:ext cx="1714480" cy="1714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19766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54" y="3500438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001024" y="357166"/>
            <a:ext cx="928694" cy="769441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endParaRPr lang="ru-RU" sz="44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2910" y="1857364"/>
            <a:ext cx="80010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Where was the first important victory of the soviet army in 1941? 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5984" y="4000504"/>
            <a:ext cx="5429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solidFill>
                  <a:srgbClr val="C00000"/>
                </a:solidFill>
                <a:latin typeface="Bookman Old Style" pitchFamily="18" charset="0"/>
              </a:rPr>
              <a:t>Near Moscow</a:t>
            </a:r>
            <a:endParaRPr lang="ru-RU" sz="4000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12" name="Стрелка вправо 11">
            <a:hlinkClick r:id="rId3" action="ppaction://hlinksldjump"/>
          </p:cNvPr>
          <p:cNvSpPr/>
          <p:nvPr/>
        </p:nvSpPr>
        <p:spPr>
          <a:xfrm>
            <a:off x="7715272" y="6215082"/>
            <a:ext cx="1000132" cy="428628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3" descr="C:\Users\Администратор\Desktop\указывать-сыча-учителя-29271451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304220" cy="1571612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1214414" y="285728"/>
            <a:ext cx="6572296" cy="928694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GREAT BATTLES AND THEIR HEROUS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14" name="Picture 8" descr="C:\Users\Администратор\Desktop\33b2e8e97a8182f854cfa26249f63821_a-male-student-wearing-a-bachelors-gown-in-cartoons-college-_523-523-400x400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0" y="5143512"/>
            <a:ext cx="1714480" cy="1714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966607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06" y="2928934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82478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This Russian writer Leo Tolstoy took part in this war. </a:t>
            </a:r>
            <a:endParaRPr lang="ru-RU" sz="32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3042" y="3571876"/>
            <a:ext cx="65814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solidFill>
                  <a:srgbClr val="C00000"/>
                </a:solidFill>
                <a:latin typeface="Bookman Old Style" pitchFamily="18" charset="0"/>
              </a:rPr>
              <a:t>The war of Sevastopol</a:t>
            </a:r>
            <a:endParaRPr lang="ru-RU" sz="4000" b="1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01024" y="357166"/>
            <a:ext cx="928694" cy="769441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endParaRPr lang="ru-RU" sz="44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право 9">
            <a:hlinkClick r:id="rId3" action="ppaction://hlinksldjump"/>
          </p:cNvPr>
          <p:cNvSpPr/>
          <p:nvPr/>
        </p:nvSpPr>
        <p:spPr>
          <a:xfrm>
            <a:off x="7858148" y="6286520"/>
            <a:ext cx="1000132" cy="428628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Администратор\Desktop\указывать-сыча-учителя-29271451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304220" cy="1571612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1214414" y="285728"/>
            <a:ext cx="6643734" cy="1000132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GREAT BATTLES AND THEIR HEROUS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12" name="Picture 8" descr="C:\Users\Администратор\Desktop\33b2e8e97a8182f854cfa26249f63821_a-male-student-wearing-a-bachelors-gown-in-cartoons-college-_523-523-400x400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0" y="5143512"/>
            <a:ext cx="1714480" cy="1714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788606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2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001024" y="428604"/>
            <a:ext cx="768159" cy="769441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endParaRPr lang="ru-RU" sz="44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34" y="1643050"/>
            <a:ext cx="82153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This Russian prince won two very important victories over German invaders in the 13th century.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14480" y="4214818"/>
            <a:ext cx="60722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solidFill>
                  <a:srgbClr val="C00000"/>
                </a:solidFill>
                <a:latin typeface="Bookman Old Style" pitchFamily="18" charset="0"/>
              </a:rPr>
              <a:t>Alexander </a:t>
            </a:r>
            <a:r>
              <a:rPr lang="en-US" sz="4000" i="1" dirty="0" err="1" smtClean="0">
                <a:solidFill>
                  <a:srgbClr val="C00000"/>
                </a:solidFill>
                <a:latin typeface="Bookman Old Style" pitchFamily="18" charset="0"/>
              </a:rPr>
              <a:t>Nevsky</a:t>
            </a:r>
            <a:endParaRPr lang="ru-RU" sz="4000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12" name="Стрелка вправо 11">
            <a:hlinkClick r:id="rId3" action="ppaction://hlinksldjump"/>
          </p:cNvPr>
          <p:cNvSpPr/>
          <p:nvPr/>
        </p:nvSpPr>
        <p:spPr>
          <a:xfrm>
            <a:off x="7786710" y="6215082"/>
            <a:ext cx="1000132" cy="428628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3" descr="C:\Users\Администратор\Desktop\указывать-сыча-учителя-29271451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304220" cy="1571612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1214414" y="428604"/>
            <a:ext cx="6572296" cy="857256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GREAT BATTLES AND THEIR HEROUS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14" name="Picture 8" descr="C:\Users\Администратор\Desktop\33b2e8e97a8182f854cfa26249f63821_a-male-student-wearing-a-bachelors-gown-in-cartoons-college-_523-523-400x400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0" y="5143512"/>
            <a:ext cx="1714480" cy="1714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725159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54" y="3500438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072462" y="357166"/>
            <a:ext cx="768159" cy="769441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endParaRPr lang="ru-RU" sz="44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0034" y="1643050"/>
            <a:ext cx="8286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Who wrote these words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: "Скажи-ка, дядя, ведь не даром, Москва, спалённая пожаром, французу отдана?"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714612" y="4429132"/>
            <a:ext cx="42148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i="1" dirty="0" smtClean="0">
                <a:solidFill>
                  <a:srgbClr val="C00000"/>
                </a:solidFill>
                <a:latin typeface="Bookman Old Style" pitchFamily="18" charset="0"/>
              </a:rPr>
              <a:t>M. Y. Lermontov</a:t>
            </a:r>
            <a:endParaRPr lang="ru-RU" sz="4000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10" name="Стрелка вправо 9">
            <a:hlinkClick r:id="rId3" action="ppaction://hlinksldjump"/>
          </p:cNvPr>
          <p:cNvSpPr/>
          <p:nvPr/>
        </p:nvSpPr>
        <p:spPr>
          <a:xfrm>
            <a:off x="7500958" y="6215082"/>
            <a:ext cx="1285884" cy="428628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3" descr="C:\Users\Администратор\Desktop\указывать-сыча-учителя-29271451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304220" cy="1571612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1214414" y="285728"/>
            <a:ext cx="6715172" cy="1000132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GREAT RUSSIAN POETS AND WRITERS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3600" b="1" spc="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14" name="Picture 8" descr="C:\Users\Администратор\Desktop\33b2e8e97a8182f854cfa26249f63821_a-male-student-wearing-a-bachelors-gown-in-cartoons-college-_523-523-400x400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0" y="5143512"/>
            <a:ext cx="1714480" cy="1714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65433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54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42910" y="1856647"/>
            <a:ext cx="77455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Who is the author of the poem "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Клён ты мой опавший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"? 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57422" y="4357694"/>
            <a:ext cx="37239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solidFill>
                  <a:srgbClr val="C00000"/>
                </a:solidFill>
                <a:latin typeface="Bookman Old Style" pitchFamily="18" charset="0"/>
              </a:rPr>
              <a:t>S. A. </a:t>
            </a:r>
            <a:r>
              <a:rPr lang="en-US" sz="4000" i="1" dirty="0" err="1" smtClean="0">
                <a:solidFill>
                  <a:srgbClr val="C00000"/>
                </a:solidFill>
                <a:latin typeface="Bookman Old Style" pitchFamily="18" charset="0"/>
              </a:rPr>
              <a:t>esenin</a:t>
            </a:r>
            <a:endParaRPr lang="ru-RU" sz="4000" b="1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01024" y="357166"/>
            <a:ext cx="899605" cy="769441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endParaRPr lang="ru-RU" sz="44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право 9">
            <a:hlinkClick r:id="rId3" action="ppaction://hlinksldjump"/>
          </p:cNvPr>
          <p:cNvSpPr/>
          <p:nvPr/>
        </p:nvSpPr>
        <p:spPr>
          <a:xfrm>
            <a:off x="7715272" y="6286520"/>
            <a:ext cx="1143008" cy="357190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Администратор\Desktop\указывать-сыча-учителя-29271451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304220" cy="1571612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1214414" y="214290"/>
            <a:ext cx="6643734" cy="1000132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GREAT RUSSIAN POETS AND WRITERS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8" descr="C:\Users\Администратор\Desktop\33b2e8e97a8182f854cfa26249f63821_a-male-student-wearing-a-bachelors-gown-in-cartoons-college-_523-523-400x400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0" y="5143512"/>
            <a:ext cx="1714480" cy="1714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08421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981</TotalTime>
  <Words>644</Words>
  <Application>Microsoft Office PowerPoint</Application>
  <PresentationFormat>Экран (4:3)</PresentationFormat>
  <Paragraphs>162</Paragraphs>
  <Slides>29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Информационные источники: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Makarenkova_O_N</cp:lastModifiedBy>
  <cp:revision>50</cp:revision>
  <dcterms:created xsi:type="dcterms:W3CDTF">2016-03-25T18:23:03Z</dcterms:created>
  <dcterms:modified xsi:type="dcterms:W3CDTF">2022-02-21T08:08:48Z</dcterms:modified>
</cp:coreProperties>
</file>