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9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6973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050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1170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7896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493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042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6528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052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600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5775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2142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F5DB3-9151-4F5D-92F5-266F8A89943B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F5A4D-7B2D-4AB6-BA69-0ECC470C65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799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</a:t>
            </a:r>
            <a:r>
              <a:rPr lang="ru-RU" sz="8000" dirty="0" smtClean="0">
                <a:solidFill>
                  <a:srgbClr val="FF0000"/>
                </a:solidFill>
              </a:rPr>
              <a:t>Метафора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effectLst/>
              </a:rPr>
              <a:t>Метафора — это перенос названия с одного предмета или явления действительности на другой на основе их сходства в каком-либо отношении или по контрасту. </a:t>
            </a:r>
            <a:r>
              <a:rPr lang="ru-RU" dirty="0" smtClean="0">
                <a:effectLst/>
              </a:rPr>
              <a:t>Метафора явля­ет­ся одним из самых рас­про­стра­нён­ных худо­же­ствен­ных тро­пов в лите­ра­ту­ре. Метафора осно­вы­ва­ет­ся на сход­стве пред­ме­тов или явле­ний в самых раз­лич­ных чер­тах. Она воз­ни­ка­ет из срав­не­ния, сопо­став­ле­ния ново­го пред­ме­та с уже извест­ным и выде­ле­ния общих их при­зна­ков.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29020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effectLst/>
              </a:rPr>
              <a:t>Другое очень знаменитое стихотворение Михаила Юрьевича Лермонтова «Белеет парус одинокий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9926"/>
            <a:ext cx="10515600" cy="61098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dirty="0" smtClean="0">
                <a:effectLst/>
              </a:rPr>
              <a:t>«Белеет парус одинокой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В тумане моря голубом!..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Что ищет он в стране далёкой?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 Что кинул он в краю родном?…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Играют волны — ветер свищет,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И мачта гнётся и </a:t>
            </a:r>
            <a:r>
              <a:rPr lang="ru-RU" dirty="0" err="1" smtClean="0">
                <a:effectLst/>
              </a:rPr>
              <a:t>скрыпит</a:t>
            </a:r>
            <a:r>
              <a:rPr lang="ru-RU" dirty="0" smtClean="0">
                <a:effectLst/>
              </a:rPr>
              <a:t>…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 Увы! он </a:t>
            </a:r>
            <a:r>
              <a:rPr lang="ru-RU" dirty="0" err="1" smtClean="0">
                <a:effectLst/>
              </a:rPr>
              <a:t>счастия</a:t>
            </a:r>
            <a:r>
              <a:rPr lang="ru-RU" dirty="0" smtClean="0">
                <a:effectLst/>
              </a:rPr>
              <a:t> не ищет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И не от </a:t>
            </a:r>
            <a:r>
              <a:rPr lang="ru-RU" dirty="0" err="1" smtClean="0">
                <a:effectLst/>
              </a:rPr>
              <a:t>счастия</a:t>
            </a:r>
            <a:r>
              <a:rPr lang="ru-RU" dirty="0" smtClean="0">
                <a:effectLst/>
              </a:rPr>
              <a:t> бежит!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Под ним струя светлей лазури,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Над ним луч солнца золотой…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А он, мятежный, просит бури,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Как будто в бурях есть покой!»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85980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/>
              </a:rPr>
              <a:t>В кино</a:t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3673"/>
            <a:ext cx="10515600" cy="5193290"/>
          </a:xfrm>
        </p:spPr>
        <p:txBody>
          <a:bodyPr/>
          <a:lstStyle/>
          <a:p>
            <a:r>
              <a:rPr lang="ru-RU" dirty="0" smtClean="0">
                <a:effectLst/>
              </a:rPr>
              <a:t>Создатели фильмов любят использовать громкие названия, чтобы сразу привлечь к себе внимание зрителей.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Просто приведем такие примеры: </a:t>
            </a:r>
          </a:p>
          <a:p>
            <a:pPr marL="0" indent="0">
              <a:buNone/>
            </a:pP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effectLst/>
              </a:rPr>
              <a:t>Горячие головы – сразу намек на нечто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безбашенное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; </a:t>
            </a: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effectLst/>
              </a:rPr>
              <a:t>Человек дождя – герой не от мира сего.</a:t>
            </a:r>
            <a:br>
              <a:rPr lang="ru-RU" dirty="0" smtClean="0">
                <a:solidFill>
                  <a:srgbClr val="FF0000"/>
                </a:solidFill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31565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/>
              </a:rPr>
              <a:t>В рекламе</a:t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82436"/>
            <a:ext cx="10515600" cy="55141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effectLst/>
              </a:rPr>
              <a:t>«Магия кофе» (кофеварки «</a:t>
            </a:r>
            <a:r>
              <a:rPr lang="ru-RU" sz="3200" dirty="0" err="1" smtClean="0">
                <a:solidFill>
                  <a:srgbClr val="FF0000"/>
                </a:solidFill>
                <a:effectLst/>
              </a:rPr>
              <a:t>De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  <a:effectLst/>
              </a:rPr>
              <a:t>Longi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»);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effectLst/>
              </a:rPr>
              <a:t> «Революция цвета для губ» (помада «</a:t>
            </a:r>
            <a:r>
              <a:rPr lang="ru-RU" sz="3200" dirty="0" err="1" smtClean="0">
                <a:solidFill>
                  <a:srgbClr val="FF0000"/>
                </a:solidFill>
                <a:effectLst/>
              </a:rPr>
              <a:t>Ревлон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»); 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effectLst/>
              </a:rPr>
              <a:t>«Разбуди вулкан удачи!» (сеть игровых автоматов); 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effectLst/>
              </a:rPr>
              <a:t>«Наш удар по ценам!» (магазины «Эльдорадо»); 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effectLst/>
              </a:rPr>
              <a:t>«На волне удовольствия» («Кока-Кола»); 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effectLst/>
              </a:rPr>
              <a:t>«Окунись в прохладу» («</a:t>
            </a:r>
            <a:r>
              <a:rPr lang="ru-RU" sz="3200" dirty="0" err="1" smtClean="0">
                <a:solidFill>
                  <a:srgbClr val="FF0000"/>
                </a:solidFill>
                <a:effectLst/>
              </a:rPr>
              <a:t>Lipton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  <a:effectLst/>
              </a:rPr>
              <a:t>Ice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  <a:effectLst/>
              </a:rPr>
              <a:t>Tea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»).</a:t>
            </a:r>
            <a:br>
              <a:rPr lang="ru-RU" sz="3200" dirty="0" smtClean="0">
                <a:solidFill>
                  <a:srgbClr val="FF0000"/>
                </a:solidFill>
                <a:effectLst/>
              </a:rPr>
            </a:br>
            <a:r>
              <a:rPr lang="ru-RU" sz="32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FF0000"/>
                </a:solidFill>
                <a:effectLst/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8938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Разница между эпитетом, метафорой и олицетворением</a:t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997529"/>
            <a:ext cx="10792691" cy="6137562"/>
          </a:xfrm>
        </p:spPr>
      </p:pic>
    </p:spTree>
    <p:extLst>
      <p:ext uri="{BB962C8B-B14F-4D97-AF65-F5344CB8AC3E}">
        <p14:creationId xmlns="" xmlns:p14="http://schemas.microsoft.com/office/powerpoint/2010/main" val="589687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4572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8873"/>
            <a:ext cx="10515600" cy="64146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b="1" dirty="0" smtClean="0">
                <a:effectLst/>
              </a:rPr>
              <a:t>Олицетворение</a:t>
            </a:r>
            <a:r>
              <a:rPr lang="ru-RU" dirty="0" smtClean="0">
                <a:effectLst/>
              </a:rPr>
              <a:t> — это приём в литературе, когда неживым приписываются действия/чувства людей. Например: ветер выл, туча шла, искры пляшут. </a:t>
            </a:r>
          </a:p>
          <a:p>
            <a:pPr marL="0" indent="0">
              <a:buNone/>
            </a:pP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b="1" dirty="0" smtClean="0">
                <a:effectLst/>
              </a:rPr>
              <a:t>Эпитет</a:t>
            </a:r>
            <a:r>
              <a:rPr lang="ru-RU" dirty="0" smtClean="0">
                <a:effectLst/>
              </a:rPr>
              <a:t> — выразительно описывает предмет (в прямом или переносном смысле). Например: синее море, легкомысленная молодость. </a:t>
            </a:r>
          </a:p>
          <a:p>
            <a:pPr marL="0" indent="0">
              <a:buNone/>
            </a:pP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b="1" dirty="0" smtClean="0">
                <a:effectLst/>
              </a:rPr>
              <a:t>Метафора </a:t>
            </a:r>
            <a:r>
              <a:rPr lang="ru-RU" dirty="0" smtClean="0">
                <a:effectLst/>
              </a:rPr>
              <a:t>— это сравнение двух терминов в необычном (в переносном) смысле, автор пользуется сходством между двумя предметами/явлениями. Например: каменное сердце, осень жизни.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57335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2699"/>
            <a:ext cx="10515600" cy="7897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5855"/>
            <a:ext cx="10515600" cy="540110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  <a:effectLst/>
              </a:rPr>
              <a:t>«Не оторвать глаза от перекрёстка, где многоголосо остервенело лают тормоза». 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«Из слез, дистиллированных зрачком…», И. А. Бродский </a:t>
            </a:r>
          </a:p>
          <a:p>
            <a:endParaRPr lang="ru-RU" dirty="0" smtClean="0">
              <a:solidFill>
                <a:srgbClr val="FF0000"/>
              </a:solidFill>
              <a:effectLst/>
            </a:endParaRP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«Была её душа — Дум грустных улей« «Царская невеста», В. Хлебников </a:t>
            </a:r>
          </a:p>
          <a:p>
            <a:endParaRPr lang="ru-RU" dirty="0" smtClean="0">
              <a:solidFill>
                <a:srgbClr val="FF0000"/>
              </a:solidFill>
              <a:effectLst/>
            </a:endParaRP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«Грубые брёвна построим над человеческим роем« «Признание», В. Хлебников</a:t>
            </a:r>
            <a:br>
              <a:rPr lang="ru-RU" dirty="0" smtClean="0">
                <a:solidFill>
                  <a:srgbClr val="FF0000"/>
                </a:solidFill>
                <a:effectLst/>
              </a:rPr>
            </a:br>
            <a:r>
              <a:rPr lang="ru-RU" dirty="0" smtClean="0">
                <a:solidFill>
                  <a:srgbClr val="FF0000"/>
                </a:solidFill>
                <a:effectLst/>
              </a:rPr>
              <a:t/>
            </a:r>
            <a:br>
              <a:rPr lang="ru-RU" dirty="0" smtClean="0">
                <a:solidFill>
                  <a:srgbClr val="FF0000"/>
                </a:solidFill>
                <a:effectLst/>
              </a:rPr>
            </a:br>
            <a:endParaRPr lang="ru-RU" dirty="0" smtClean="0">
              <a:solidFill>
                <a:srgbClr val="FF0000"/>
              </a:solidFill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95813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/>
              </a:rPr>
              <a:t>Какие бывают виды метафор?</a:t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>
                <a:effectLst/>
              </a:rPr>
              <a:t>Номинативная метафора </a:t>
            </a:r>
            <a:r>
              <a:rPr lang="ru-RU" dirty="0" smtClean="0">
                <a:effectLst/>
              </a:rPr>
              <a:t>Это перенос названия с одного предмета/явления на другой, служит образованием новых названий предметов. Например: спинка дивана, молния (застёжка), ручки (посуды). </a:t>
            </a:r>
          </a:p>
          <a:p>
            <a:r>
              <a:rPr lang="ru-RU" b="1" dirty="0" smtClean="0">
                <a:effectLst/>
              </a:rPr>
              <a:t>Когнитивная метафора </a:t>
            </a:r>
            <a:r>
              <a:rPr lang="ru-RU" dirty="0" err="1" smtClean="0">
                <a:effectLst/>
              </a:rPr>
              <a:t>Метафора</a:t>
            </a:r>
            <a:r>
              <a:rPr lang="ru-RU" dirty="0" smtClean="0">
                <a:effectLst/>
              </a:rPr>
              <a:t> за счёт переноса признаков (предикатных слов), понимание абстрактных понятий из конкретных. Например: деревья таяли в тумане (как масло), колючий ответ (как игла).</a:t>
            </a:r>
          </a:p>
          <a:p>
            <a:r>
              <a:rPr lang="ru-RU" dirty="0" smtClean="0">
                <a:effectLst/>
              </a:rPr>
              <a:t> </a:t>
            </a:r>
            <a:r>
              <a:rPr lang="ru-RU" b="1" dirty="0" smtClean="0">
                <a:effectLst/>
              </a:rPr>
              <a:t>Образная метафора </a:t>
            </a:r>
            <a:r>
              <a:rPr lang="ru-RU" dirty="0" smtClean="0">
                <a:effectLst/>
              </a:rPr>
              <a:t>Присутствует синтаксический сдвиг: переход из дескриптивного в предикатное. Например: звезда (кино), жемчужина (поэзии). </a:t>
            </a:r>
          </a:p>
          <a:p>
            <a:r>
              <a:rPr lang="ru-RU" b="1" dirty="0" smtClean="0">
                <a:effectLst/>
              </a:rPr>
              <a:t>Концептуальная метафора </a:t>
            </a:r>
            <a:r>
              <a:rPr lang="ru-RU" dirty="0" smtClean="0">
                <a:effectLst/>
              </a:rPr>
              <a:t>Формирование новой метафоры на основе другой. Например: метафора «наши отношения зашли в тупик» (новая метафора) подразумевает идею того, что «любовные отношения — путешествие».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02961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/>
              </a:rPr>
              <a:t>Виды метафоры</a:t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9818"/>
            <a:ext cx="10515600" cy="558338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effectLst/>
              </a:rPr>
              <a:t>Сухая метафора — сравнение, зачастую, уже накрепко вошедшее в обиход, которое иногда бывает сложно заметить в разговоре, к примеру: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 Глазное яблоко </a:t>
            </a:r>
            <a:r>
              <a:rPr lang="ru-RU" dirty="0" smtClean="0">
                <a:effectLst/>
              </a:rPr>
              <a:t>— метафора значение которой, очевидно, а сравнение находится в слове яблоко, благодаря схожести форм;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Ножка шкафа </a:t>
            </a:r>
            <a:r>
              <a:rPr lang="ru-RU" dirty="0" smtClean="0">
                <a:effectLst/>
              </a:rPr>
              <a:t>— ножка, это сравнение, употребляемое благодаря тому, что это опора, так же как и человеческие нижние конечности, хотя мебель явно не может на ней двигаться;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Золотые слова </a:t>
            </a:r>
            <a:r>
              <a:rPr lang="ru-RU" dirty="0" smtClean="0">
                <a:effectLst/>
              </a:rPr>
              <a:t>— естественно, слова не сделаны из драгоценного камня, но проведена такая параллель, благодаря большой ценности произнесённого;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Горящая листва </a:t>
            </a:r>
            <a:r>
              <a:rPr lang="ru-RU" dirty="0" smtClean="0">
                <a:effectLst/>
              </a:rPr>
              <a:t>— на самом деле листва не пылает, просто её цвет очень напоминает костёр, кстати, пора «горящей листвы» это любимая пора Пушкина, также одного из поклонников использования ярких метафор в своих стихах.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1732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74" y="0"/>
            <a:ext cx="10674926" cy="6539345"/>
          </a:xfrm>
        </p:spPr>
      </p:pic>
    </p:spTree>
    <p:extLst>
      <p:ext uri="{BB962C8B-B14F-4D97-AF65-F5344CB8AC3E}">
        <p14:creationId xmlns="" xmlns:p14="http://schemas.microsoft.com/office/powerpoint/2010/main" val="2421695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10835"/>
            <a:ext cx="10515600" cy="69272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Причина употребления: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1890"/>
            <a:ext cx="10515600" cy="62761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effectLst/>
              </a:rPr>
              <a:t>Усиление эмоциональности речи и более детальное описание ситуации. Можно сказать, что развернутая метафора – это подробная ассоциация, а обычная метафора – ассоциация «в общих чертах».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В случае с развернутой метафорой, одна ассоциация влечет за собой новые, которые подходят к ней по смыслу.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Порой это рождает достаточно сложные конструкции: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«Вот охватывает ветер стаи волн объятьем крепким и бросает их с размаха в дикой злобе на утесы, разбивая в пыль и брызги изумрудные громады» </a:t>
            </a:r>
            <a:r>
              <a:rPr lang="ru-RU" dirty="0" smtClean="0">
                <a:effectLst/>
              </a:rPr>
              <a:t>(Горький).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«— И.А.Бунин. 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Потом звонок бьет где-то далеко-далеко, усыпительно, хлопают двери вагонов, и доносится жалобный гул паровоза, напоминающий о бесконечной дали и ночи. Что-то начинает вздрагивать и подталкивать под бок. Металлически-лучистый блеск фонарей проходит по стеклам и гаснет. Пружины дивана покачиваются все ровнее и ровнее, и наконец непрерывно возрастающий бег поезда снова погружается в дремоту»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«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И неуклюжий грязный сапог отставного солдата, под тяжестью которого, кажется, трескается самый гранит, и миниатюрный, легкий, как дым, башмачок молоденькой дамы, оборачивающей свою головку к блестящим окнам магазина, как подсолнечник к солнцу, и гремящая сабля исполненного надежд прапорщика, проводящая по нем резкую царапину, — все вымещает на нем могущество силы или могущество слабости» </a:t>
            </a:r>
            <a:r>
              <a:rPr lang="ru-RU" dirty="0" smtClean="0">
                <a:effectLst/>
              </a:rPr>
              <a:t>— Н. В. Гоголь «Невский проспект».</a:t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89433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674927" cy="6174220"/>
          </a:xfrm>
        </p:spPr>
      </p:pic>
    </p:spTree>
    <p:extLst>
      <p:ext uri="{BB962C8B-B14F-4D97-AF65-F5344CB8AC3E}">
        <p14:creationId xmlns="" xmlns:p14="http://schemas.microsoft.com/office/powerpoint/2010/main" val="2467651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563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Как найти метафору в тексте?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6582"/>
            <a:ext cx="10515600" cy="635923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effectLst/>
              </a:rPr>
              <a:t>Для этого нужно: </a:t>
            </a:r>
          </a:p>
          <a:p>
            <a:r>
              <a:rPr lang="ru-RU" b="1" dirty="0" smtClean="0">
                <a:effectLst/>
              </a:rPr>
              <a:t>1.Прочитайте текст </a:t>
            </a:r>
            <a:r>
              <a:rPr lang="ru-RU" dirty="0" smtClean="0">
                <a:effectLst/>
              </a:rPr>
              <a:t>Бывает, сразу обращает на себя внимание яркий образ, упоминаемый неоднократно. Это развернутая метафора. Как правило, ее видно сразу, потому что она раскрывается с новых сторон во многих фрагментах произведения. </a:t>
            </a:r>
          </a:p>
          <a:p>
            <a:r>
              <a:rPr lang="ru-RU" b="1" dirty="0" smtClean="0">
                <a:effectLst/>
              </a:rPr>
              <a:t>2.Найдите слова в переносном значении </a:t>
            </a:r>
          </a:p>
          <a:p>
            <a:r>
              <a:rPr lang="ru-RU" dirty="0" smtClean="0">
                <a:effectLst/>
              </a:rPr>
              <a:t>Найти слова, которые автор использует в переносном значении;</a:t>
            </a:r>
          </a:p>
          <a:p>
            <a:r>
              <a:rPr lang="ru-RU" dirty="0" smtClean="0">
                <a:effectLst/>
              </a:rPr>
              <a:t> Подобрать к этим словам синонимы в прямом значении; </a:t>
            </a:r>
          </a:p>
          <a:p>
            <a:r>
              <a:rPr lang="ru-RU" dirty="0" smtClean="0">
                <a:effectLst/>
              </a:rPr>
              <a:t>Найти скрытое сравнение между этими двумя словами; </a:t>
            </a:r>
          </a:p>
          <a:p>
            <a:r>
              <a:rPr lang="ru-RU" dirty="0" smtClean="0">
                <a:effectLst/>
              </a:rPr>
              <a:t>Если это получилось — вы нашли метафору. Чтобы убедиться в своей правоте, попытайтесь представить образ буквально. Если в реальности предметы не состыковываются между собой, перед вами переносное употребление. Окончательно проверить себя можно по толковому словарю. </a:t>
            </a:r>
          </a:p>
          <a:p>
            <a:r>
              <a:rPr lang="ru-RU" b="1" dirty="0" smtClean="0">
                <a:effectLst/>
              </a:rPr>
              <a:t>3.Установите, что скрыто за переносным значением </a:t>
            </a:r>
          </a:p>
          <a:p>
            <a:r>
              <a:rPr lang="ru-RU" b="1" dirty="0" smtClean="0">
                <a:effectLst/>
              </a:rPr>
              <a:t>4.В “классической” метафоре сравниваемый предмет не называется </a:t>
            </a:r>
            <a:r>
              <a:rPr lang="ru-RU" dirty="0" smtClean="0">
                <a:effectLst/>
              </a:rPr>
              <a:t>Например: у него были золотые руки</a:t>
            </a:r>
          </a:p>
          <a:p>
            <a:r>
              <a:rPr lang="ru-RU" dirty="0" smtClean="0">
                <a:effectLst/>
              </a:rPr>
              <a:t>Слово в переносном значении —‌ золотые; </a:t>
            </a:r>
          </a:p>
          <a:p>
            <a:r>
              <a:rPr lang="ru-RU" dirty="0" smtClean="0">
                <a:effectLst/>
              </a:rPr>
              <a:t>Синоним в прямом значении — бесценные; </a:t>
            </a:r>
          </a:p>
          <a:p>
            <a:r>
              <a:rPr lang="ru-RU" dirty="0" smtClean="0">
                <a:effectLst/>
              </a:rPr>
              <a:t>Сравнение между «золотые» и «бесценные», значит «им цены нет» или «цена им — золото»; </a:t>
            </a:r>
          </a:p>
          <a:p>
            <a:r>
              <a:rPr lang="ru-RU" dirty="0" smtClean="0">
                <a:effectLst/>
              </a:rPr>
              <a:t>Золотые руки — метафора.</a:t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216117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1673"/>
            <a:ext cx="10515600" cy="1469015"/>
          </a:xfrm>
        </p:spPr>
        <p:txBody>
          <a:bodyPr>
            <a:normAutofit/>
          </a:bodyPr>
          <a:lstStyle/>
          <a:p>
            <a:r>
              <a:rPr lang="ru-RU" dirty="0" smtClean="0">
                <a:effectLst/>
              </a:rPr>
              <a:t>Метафоры у Есенина</a:t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69421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effectLst/>
              </a:rPr>
              <a:t>«Отговорила роща золотая».</a:t>
            </a:r>
          </a:p>
          <a:p>
            <a:r>
              <a:rPr lang="ru-RU" dirty="0" smtClean="0">
                <a:effectLst/>
              </a:rPr>
              <a:t> В своей фундаментальной работе «Я покинул родимый дом». </a:t>
            </a:r>
          </a:p>
          <a:p>
            <a:r>
              <a:rPr lang="ru-RU" dirty="0" smtClean="0">
                <a:effectLst/>
              </a:rPr>
              <a:t>Есенин пользуется цветовыми эпитетами: «голубую Русь», «золотою лягушкой луна».</a:t>
            </a:r>
          </a:p>
          <a:p>
            <a:r>
              <a:rPr lang="ru-RU" dirty="0" smtClean="0">
                <a:effectLst/>
              </a:rPr>
              <a:t> Еще в одном из творений: «Не жалею, не зову, не плачу» – «увяданья золотом охваченный», «на розовом коне». «Гой ты, Русь, моя родная». </a:t>
            </a:r>
          </a:p>
          <a:p>
            <a:r>
              <a:rPr lang="ru-RU" dirty="0" smtClean="0">
                <a:effectLst/>
              </a:rPr>
              <a:t>Поэт использует такие звуковые эпитеты, как «веселый пляс», «девичий смех». Это нужно для того, чтобы передать разухабистую атмосферу веселья.</a:t>
            </a:r>
          </a:p>
          <a:p>
            <a:r>
              <a:rPr lang="ru-RU" dirty="0" smtClean="0">
                <a:effectLst/>
              </a:rPr>
              <a:t>Маком влюбленное сердце цветет — «Белая свитка и алый кушак». </a:t>
            </a:r>
          </a:p>
          <a:p>
            <a:r>
              <a:rPr lang="ru-RU" dirty="0" smtClean="0">
                <a:effectLst/>
              </a:rPr>
              <a:t>«И горят снежинки в золотом огне» — «Береза». </a:t>
            </a:r>
          </a:p>
          <a:p>
            <a:r>
              <a:rPr lang="ru-RU" dirty="0" smtClean="0">
                <a:effectLst/>
              </a:rPr>
              <a:t>«Рог золотой выплывает из луны» —«Весенний вечер».</a:t>
            </a:r>
          </a:p>
          <a:p>
            <a:r>
              <a:rPr lang="ru-RU" dirty="0" smtClean="0">
                <a:effectLst/>
              </a:rPr>
              <a:t>«И улыбается небу земля» — «Весенний вечер».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25311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Вывод: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solidFill>
                  <a:srgbClr val="FF0000"/>
                </a:solidFill>
                <a:effectLst/>
              </a:rPr>
              <a:t>Средства выразительности обязательны как в литературе, так и в разговорной речи. Они обогащают повествование, помогают красиво выразить эмоции и придать рассказу именно ту окраску, которая подразумевается автором.</a:t>
            </a:r>
            <a:br>
              <a:rPr lang="ru-RU" sz="4000" dirty="0" smtClean="0">
                <a:solidFill>
                  <a:srgbClr val="FF0000"/>
                </a:solidFill>
                <a:effectLst/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5591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25235"/>
          </a:xfrm>
        </p:spPr>
        <p:txBody>
          <a:bodyPr/>
          <a:lstStyle/>
          <a:p>
            <a:r>
              <a:rPr lang="ru-RU" dirty="0" smtClean="0">
                <a:effectLst/>
              </a:rPr>
              <a:t>Чтобы появи­лась мета­фо­ра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5236"/>
            <a:ext cx="10515600" cy="52924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>
                <a:effectLst/>
              </a:rPr>
              <a:t>сле­ду­ет най­ти точ­ки сопри­кос­но­ве­ния двух пред­ме­тов или явле­ний в чем-то, напри­мер:</a:t>
            </a: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effectLst/>
              </a:rPr>
              <a:t>озе­ро как зер­ка­ло — зер­ка­ло озе­ра;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effectLst/>
              </a:rPr>
              <a:t> руки как золо­то — золо­тые руки; 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effectLst/>
              </a:rPr>
              <a:t>воло­сы как сереб­ро — сереб­ря­ные воло­сы. 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effectLst/>
              </a:rPr>
              <a:t>Именно поэто­му мета­фо­ру счи­та­ют скры­тым срав­не­ни­ем, в кото­ром отоб­ра­жа­ют­ся как посто­ян­ные, так и вре­мен­ные, пре­хо­дя­щие, слу­чай­ные сход­ства пред­ме­тов.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37186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509" y="212725"/>
            <a:ext cx="10515600" cy="193473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effectLst/>
              </a:rPr>
              <a:t>Но в отли­чие от срав­не­ния мета­фо­ра выра­жа­ет усто­яв­ши­е­ся сход­ства пред­ме­тов.</a:t>
            </a:r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endParaRPr lang="ru-RU" sz="32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6291"/>
            <a:ext cx="10515600" cy="5029199"/>
          </a:xfrm>
        </p:spPr>
        <p:txBody>
          <a:bodyPr>
            <a:noAutofit/>
          </a:bodyPr>
          <a:lstStyle/>
          <a:p>
            <a:r>
              <a:rPr lang="ru-RU" dirty="0" smtClean="0">
                <a:effectLst/>
              </a:rPr>
              <a:t>Но в отли­чие от срав­не­ния мета­фо­ра выра­жа­ет усто­яв­ши­е­ся сход­ства пред­ме­тов.</a:t>
            </a:r>
          </a:p>
          <a:p>
            <a:r>
              <a:rPr lang="ru-RU" dirty="0" smtClean="0">
                <a:effectLst/>
              </a:rPr>
              <a:t>Например, в осно­ве мета­фо­ри­че­ской свя­зи зна­че­ний суще­стви­тель­но­го 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«нос» </a:t>
            </a:r>
            <a:r>
              <a:rPr lang="ru-RU" dirty="0" smtClean="0">
                <a:effectLst/>
              </a:rPr>
              <a:t>лежит сход­ство пред­ме­тов по фор­ме и рас­по­ло­же­нию в про­стран­стве: </a:t>
            </a:r>
          </a:p>
          <a:p>
            <a:r>
              <a:rPr lang="ru-RU" dirty="0" smtClean="0">
                <a:effectLst/>
              </a:rPr>
              <a:t>часть лица чело­ве­ка, мор­ды живот­но­го; </a:t>
            </a:r>
          </a:p>
          <a:p>
            <a:r>
              <a:rPr lang="ru-RU" dirty="0" smtClean="0">
                <a:effectLst/>
              </a:rPr>
              <a:t>клюв пти­цы; </a:t>
            </a:r>
          </a:p>
          <a:p>
            <a:r>
              <a:rPr lang="ru-RU" dirty="0" smtClean="0">
                <a:effectLst/>
              </a:rPr>
              <a:t>высту­па­ю­щая часть чай­ни­ка, кув­ши­на; </a:t>
            </a:r>
          </a:p>
          <a:p>
            <a:r>
              <a:rPr lang="ru-RU" dirty="0" smtClean="0">
                <a:effectLst/>
              </a:rPr>
              <a:t>перед­няя часть ступ­ни, обу­ви и чул­ка; </a:t>
            </a:r>
          </a:p>
          <a:p>
            <a:r>
              <a:rPr lang="ru-RU" dirty="0" smtClean="0">
                <a:effectLst/>
              </a:rPr>
              <a:t>перед­няя часть мор­ско­го суд­на, само­лё­та и т.д.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31966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На осно­ве внеш­не­го сход­ства полу­чи­ли оди­на­ко­вые наиме­но­ва­ния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</a:rPr>
              <a:t>швей­ная и хирур­ги­че­ская игла,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лист хвой­но­го дере­ва (игла сос­ны, ели, кед­ра) и игла неко­то­рых живот­ных (ежа, дикоб­ра­за).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Метафоричными явля­ют­ся свя­зи живот­ное — чело­век и отсю­да воз­ник­шие наиме­но­ва­ния людей в пере­нос­ном смыс­ле: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effectLst/>
              </a:rPr>
              <a:t>баран, осёл, сви­нья, лиса, соро­ка, волк, мед­ведь, петух, вол.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32287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6745" y="365125"/>
            <a:ext cx="10515600" cy="254433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Общность при­зна­ка дела­ют воз­мож­ным вот такие пере­но­сы при­зна­ка лица на пред­мет: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02873"/>
            <a:ext cx="10515600" cy="3974090"/>
          </a:xfrm>
        </p:spPr>
        <p:txBody>
          <a:bodyPr>
            <a:normAutofit fontScale="92500" lnSpcReduction="10000"/>
          </a:bodyPr>
          <a:lstStyle/>
          <a:p>
            <a:r>
              <a:rPr lang="ru-RU" sz="4000" dirty="0" smtClean="0">
                <a:solidFill>
                  <a:srgbClr val="FF0000"/>
                </a:solidFill>
                <a:effectLst/>
              </a:rPr>
              <a:t>без­молв­ная жен­щи­на — без­молв­ная ули­ца; </a:t>
            </a:r>
          </a:p>
          <a:p>
            <a:r>
              <a:rPr lang="ru-RU" sz="4000" dirty="0" smtClean="0">
                <a:solidFill>
                  <a:srgbClr val="FF0000"/>
                </a:solidFill>
                <a:effectLst/>
              </a:rPr>
              <a:t>дели­кат­ный чело­век — дели­кат­ный вопрос;</a:t>
            </a:r>
          </a:p>
          <a:p>
            <a:r>
              <a:rPr lang="ru-RU" sz="4000" dirty="0" smtClean="0">
                <a:solidFill>
                  <a:srgbClr val="FF0000"/>
                </a:solidFill>
                <a:effectLst/>
              </a:rPr>
              <a:t> бой­кий маль­чик — бой­кий спор; </a:t>
            </a:r>
          </a:p>
          <a:p>
            <a:r>
              <a:rPr lang="ru-RU" sz="4000" dirty="0" smtClean="0">
                <a:solidFill>
                  <a:srgbClr val="FF0000"/>
                </a:solidFill>
                <a:effectLst/>
              </a:rPr>
              <a:t>муд­рый ста­рик — муд­рое реше­ние; </a:t>
            </a:r>
          </a:p>
          <a:p>
            <a:r>
              <a:rPr lang="ru-RU" sz="4000" dirty="0" smtClean="0">
                <a:solidFill>
                  <a:srgbClr val="FF0000"/>
                </a:solidFill>
                <a:effectLst/>
              </a:rPr>
              <a:t>любо­пыт­ная сосед­ка — любо­пыт­ный вопрос.</a:t>
            </a:r>
            <a:br>
              <a:rPr lang="ru-RU" sz="4000" dirty="0" smtClean="0">
                <a:solidFill>
                  <a:srgbClr val="FF0000"/>
                </a:solidFill>
                <a:effectLst/>
              </a:rPr>
            </a:br>
            <a:r>
              <a:rPr lang="ru-RU" sz="40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4000" dirty="0" smtClean="0">
                <a:solidFill>
                  <a:srgbClr val="FF0000"/>
                </a:solidFill>
                <a:effectLst/>
              </a:rPr>
            </a:br>
            <a:endParaRPr lang="ru-RU" sz="4000" dirty="0" smtClean="0">
              <a:solidFill>
                <a:srgbClr val="FF0000"/>
              </a:solidFill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30690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6723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Перенос зна­че­ния одно­го сло­ва на дру­гой, то есть воз­ник­но­ве­ние мета­фо­ры, свя­зан с их сход­ством: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3720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  <a:effectLst/>
              </a:rPr>
              <a:t>подо­бие фор­мы: дам­ская шляп­ка — шляп­ка гвоз­дя,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коп­на сена — коп­на волос;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цве­то­вая бли­зость: янтар­ные бусы — янтар­ный блеск;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золо­тое коль­цо — золо­тая листва;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общ­ность функ­ции : двор­ни­ки рас­чи­сти­ли снег — авто­мо­биль­ные двор­ни­ки;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горит све­ча — горит лам­поч­ка;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сто­рож (охран­ник) — сто­рож (кухон­ное при­спо­соб­ле­ние, не даю­щее под­го­реть моло­ку);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похо­жесть в рас­по­ло­же­нии : подош­ва обу­ви — подош­ва горы.</a:t>
            </a:r>
            <a:br>
              <a:rPr lang="ru-RU" dirty="0" smtClean="0">
                <a:solidFill>
                  <a:srgbClr val="FF0000"/>
                </a:solidFill>
                <a:effectLst/>
              </a:rPr>
            </a:br>
            <a:r>
              <a:rPr lang="ru-RU" dirty="0" smtClean="0">
                <a:solidFill>
                  <a:srgbClr val="FF0000"/>
                </a:solidFill>
                <a:effectLst/>
              </a:rPr>
              <a:t/>
            </a:r>
            <a:br>
              <a:rPr lang="ru-RU" dirty="0" smtClean="0">
                <a:solidFill>
                  <a:srgbClr val="FF0000"/>
                </a:solidFill>
                <a:effectLst/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01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801090"/>
          </a:xfrm>
        </p:spPr>
        <p:txBody>
          <a:bodyPr>
            <a:normAutofit/>
          </a:bodyPr>
          <a:lstStyle/>
          <a:p>
            <a:r>
              <a:rPr lang="ru-RU" dirty="0" smtClean="0">
                <a:effectLst/>
              </a:rPr>
              <a:t>Примеры литературных метафор</a:t>
            </a:r>
            <a:br>
              <a:rPr lang="ru-RU" dirty="0" smtClean="0">
                <a:effectLst/>
              </a:rPr>
            </a:b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8364"/>
            <a:ext cx="10515600" cy="6012872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0000"/>
                </a:solidFill>
                <a:effectLst/>
              </a:rPr>
              <a:t>И может быть — на мой закат печаль­ный блес­нёт любовь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улыб­кою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про­щаль­ной. (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А.С.Пушкин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)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Нам доро­га твоя отва­га, огнём душа твоя пол­на. (М.Ю. Лермонтов)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Пора золо­тая была, да сокры­лась. (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А.Кольцов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)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Осень жиз­ни, как и осень года, надо бла­го­дар­но при­ни­мать. (Э. Рязанов)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 Луна будет улы­бать­ся весь вечер. (А. Чехов)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Тоска необъ­ят­ная жра­ла его, и безы­мян­ный червь точил его серд­це. (Н. Гоголь) 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И над серо­стью наших бесед в дым­ной ком­на­те машут кры­лья­ми опоз­дав­шие пти­цы газет. (Р. Рождественский)</a:t>
            </a:r>
          </a:p>
          <a:p>
            <a:r>
              <a:rPr lang="ru-RU" dirty="0" smtClean="0">
                <a:solidFill>
                  <a:srgbClr val="FF0000"/>
                </a:solidFill>
                <a:effectLst/>
              </a:rPr>
              <a:t> Прапорщики воткну­лись гла­за­ми в царя. (А. Толстой)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94668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Примеры метафоры в стихах:</a:t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67471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effectLst/>
              </a:rPr>
              <a:t>«</a:t>
            </a:r>
            <a:r>
              <a:rPr lang="ru-RU" b="1" dirty="0" smtClean="0">
                <a:effectLst/>
              </a:rPr>
              <a:t>Задремали звёзды золотые,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Задрожало </a:t>
            </a:r>
            <a:r>
              <a:rPr lang="ru-RU" b="1" dirty="0" smtClean="0">
                <a:effectLst/>
              </a:rPr>
              <a:t>зеркало затона,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Брезжит </a:t>
            </a:r>
            <a:r>
              <a:rPr lang="ru-RU" b="1" dirty="0" smtClean="0">
                <a:effectLst/>
              </a:rPr>
              <a:t>свет</a:t>
            </a:r>
            <a:r>
              <a:rPr lang="ru-RU" dirty="0" smtClean="0">
                <a:effectLst/>
              </a:rPr>
              <a:t> на заводи речные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И </a:t>
            </a:r>
            <a:r>
              <a:rPr lang="ru-RU" b="1" dirty="0" smtClean="0">
                <a:effectLst/>
              </a:rPr>
              <a:t>румянит</a:t>
            </a:r>
            <a:r>
              <a:rPr lang="ru-RU" dirty="0" smtClean="0">
                <a:effectLst/>
              </a:rPr>
              <a:t> сетку небосклона. </a:t>
            </a:r>
          </a:p>
          <a:p>
            <a:pPr marL="0" indent="0">
              <a:buNone/>
            </a:pPr>
            <a:endParaRPr lang="ru-RU" b="1" dirty="0" smtClean="0">
              <a:effectLst/>
            </a:endParaRPr>
          </a:p>
          <a:p>
            <a:pPr marL="0" indent="0">
              <a:buNone/>
            </a:pPr>
            <a:r>
              <a:rPr lang="ru-RU" b="1" dirty="0" smtClean="0">
                <a:effectLst/>
              </a:rPr>
              <a:t>Улыбнулись сонные берёзки,</a:t>
            </a:r>
          </a:p>
          <a:p>
            <a:pPr marL="0" indent="0">
              <a:buNone/>
            </a:pPr>
            <a:r>
              <a:rPr lang="ru-RU" b="1" dirty="0" smtClean="0">
                <a:effectLst/>
              </a:rPr>
              <a:t>Растрепали шёлковые косы. </a:t>
            </a:r>
          </a:p>
          <a:p>
            <a:pPr marL="0" indent="0">
              <a:buNone/>
            </a:pPr>
            <a:r>
              <a:rPr lang="ru-RU" b="1" dirty="0" smtClean="0">
                <a:effectLst/>
              </a:rPr>
              <a:t>Шелестят зелёные серёжки, </a:t>
            </a:r>
          </a:p>
          <a:p>
            <a:pPr marL="0" indent="0">
              <a:buNone/>
            </a:pPr>
            <a:r>
              <a:rPr lang="ru-RU" b="1" dirty="0" smtClean="0">
                <a:effectLst/>
              </a:rPr>
              <a:t>И горят серебряные росы</a:t>
            </a:r>
            <a:r>
              <a:rPr lang="ru-RU" dirty="0" smtClean="0">
                <a:effectLst/>
              </a:rPr>
              <a:t>. </a:t>
            </a:r>
          </a:p>
          <a:p>
            <a:pPr marL="0" indent="0">
              <a:buNone/>
            </a:pP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dirty="0" smtClean="0">
                <a:effectLst/>
              </a:rPr>
              <a:t>У плетня заросшая крапива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Обрядилась ярким перламутром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И, качаясь, </a:t>
            </a:r>
            <a:r>
              <a:rPr lang="ru-RU" b="1" dirty="0" smtClean="0">
                <a:effectLst/>
              </a:rPr>
              <a:t>шепчет шаловливо</a:t>
            </a:r>
            <a:r>
              <a:rPr lang="ru-RU" dirty="0" smtClean="0">
                <a:effectLst/>
              </a:rPr>
              <a:t>: «С добрым утром!» </a:t>
            </a:r>
          </a:p>
          <a:p>
            <a:pPr marL="0" indent="0">
              <a:buNone/>
            </a:pPr>
            <a:r>
              <a:rPr lang="ru-RU" dirty="0" smtClean="0">
                <a:effectLst/>
              </a:rPr>
              <a:t>«С добрым утром», С. А. Есенин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b="1" dirty="0" smtClean="0">
                <a:effectLst/>
              </a:rPr>
              <a:t>«Улыбнулись сонные берёзки» — в основе этой метафоры олицетворение.</a:t>
            </a:r>
            <a:br>
              <a:rPr lang="ru-RU" b="1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935806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1776</Words>
  <Application>Microsoft Office PowerPoint</Application>
  <PresentationFormat>Произвольный</PresentationFormat>
  <Paragraphs>148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                       Метафора</vt:lpstr>
      <vt:lpstr>Слайд 2</vt:lpstr>
      <vt:lpstr>Чтобы появи­лась мета­фо­ра</vt:lpstr>
      <vt:lpstr>Но в отли­чие от срав­не­ния мета­фо­ра выра­жа­ет усто­яв­ши­е­ся сход­ства пред­ме­тов.  </vt:lpstr>
      <vt:lpstr>На осно­ве внеш­не­го сход­ства полу­чи­ли оди­на­ко­вые наиме­но­ва­ния</vt:lpstr>
      <vt:lpstr>Общность при­зна­ка дела­ют воз­мож­ным вот такие пере­но­сы при­зна­ка лица на пред­мет:   </vt:lpstr>
      <vt:lpstr>Перенос зна­че­ния одно­го сло­ва на дру­гой, то есть воз­ник­но­ве­ние мета­фо­ры, свя­зан с их сход­ством:  </vt:lpstr>
      <vt:lpstr>Примеры литературных метафор </vt:lpstr>
      <vt:lpstr>Примеры метафоры в стихах: </vt:lpstr>
      <vt:lpstr>Другое очень знаменитое стихотворение Михаила Юрьевича Лермонтова «Белеет парус одинокий </vt:lpstr>
      <vt:lpstr>В кино </vt:lpstr>
      <vt:lpstr>В рекламе </vt:lpstr>
      <vt:lpstr>Разница между эпитетом, метафорой и олицетворением </vt:lpstr>
      <vt:lpstr>Слайд 14</vt:lpstr>
      <vt:lpstr>Слайд 15</vt:lpstr>
      <vt:lpstr>Какие бывают виды метафор? </vt:lpstr>
      <vt:lpstr>Виды метафоры </vt:lpstr>
      <vt:lpstr>Слайд 18</vt:lpstr>
      <vt:lpstr>Причина употребления:</vt:lpstr>
      <vt:lpstr>Как найти метафору в тексте?  </vt:lpstr>
      <vt:lpstr>Метафоры у Есенина </vt:lpstr>
      <vt:lpstr>Вывод: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Метафора</dc:title>
  <dc:creator>учителя</dc:creator>
  <cp:lastModifiedBy>Makarenkova_O_N</cp:lastModifiedBy>
  <cp:revision>9</cp:revision>
  <dcterms:created xsi:type="dcterms:W3CDTF">2022-05-12T03:15:52Z</dcterms:created>
  <dcterms:modified xsi:type="dcterms:W3CDTF">2022-05-23T06:34:14Z</dcterms:modified>
</cp:coreProperties>
</file>