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Lobster" charset="-52"/>
      <p:regular r:id="rId30"/>
    </p:embeddedFont>
    <p:embeddedFont>
      <p:font typeface="Quicksand SemiBold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108" y="-11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179798efb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179798efb9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1b5abb2c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1b5abb2c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198c34195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198c34195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198c3419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198c3419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198c34195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198c34195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179798efb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179798efb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197610ca00_3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197610ca00_3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197610ca00_3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197610ca00_3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198c341959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198c341959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198c341959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198c341959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198c341959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198c341959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198c341959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198c341959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197610ca00_3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197610ca00_3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197610ca00_3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197610ca00_3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198c341959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198c341959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197610ca00_3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197610ca00_3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197610ca00_3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197610ca00_3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179798efb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179798efb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198c34195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198c341959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179798efb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179798efb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198c34195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198c341959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8c34195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198c34195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198c34195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198c341959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198c34195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198c34195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198c34195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198c34195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198c341959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198c341959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66208" y="7815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7355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Художник-странник Е. И. Гудин</a:t>
            </a:r>
            <a:endParaRPr sz="36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/>
          <p:nvPr/>
        </p:nvSpPr>
        <p:spPr>
          <a:xfrm>
            <a:off x="2286000" y="78425"/>
            <a:ext cx="4620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Награды</a:t>
            </a:r>
            <a:endParaRPr sz="4100"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825" y="724925"/>
            <a:ext cx="2188300" cy="40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724925"/>
            <a:ext cx="2411354" cy="40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/>
          <p:nvPr/>
        </p:nvSpPr>
        <p:spPr>
          <a:xfrm>
            <a:off x="2950350" y="1634525"/>
            <a:ext cx="1371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“За боевые заслуги”</a:t>
            </a:r>
            <a:endParaRPr sz="1800"/>
          </a:p>
        </p:txBody>
      </p:sp>
      <p:sp>
        <p:nvSpPr>
          <p:cNvPr id="129" name="Google Shape;129;p22"/>
          <p:cNvSpPr txBox="1"/>
          <p:nvPr/>
        </p:nvSpPr>
        <p:spPr>
          <a:xfrm>
            <a:off x="7108025" y="1634525"/>
            <a:ext cx="1793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“Заслуженный художник РСФСР”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341650" y="128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20"/>
              <a:t>Награды</a:t>
            </a:r>
            <a:endParaRPr sz="3020"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650" y="815200"/>
            <a:ext cx="2076450" cy="387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0575" y="796138"/>
            <a:ext cx="2114550" cy="391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/>
          <p:nvPr/>
        </p:nvSpPr>
        <p:spPr>
          <a:xfrm>
            <a:off x="6879450" y="1793900"/>
            <a:ext cx="1614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“За оборону Кавказа”</a:t>
            </a:r>
            <a:endParaRPr sz="1800"/>
          </a:p>
        </p:txBody>
      </p:sp>
      <p:sp>
        <p:nvSpPr>
          <p:cNvPr id="138" name="Google Shape;138;p23"/>
          <p:cNvSpPr txBox="1"/>
          <p:nvPr/>
        </p:nvSpPr>
        <p:spPr>
          <a:xfrm>
            <a:off x="2418100" y="1793900"/>
            <a:ext cx="20766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“За победу над Германией в Великой Отечественной войне 1941-1945г.”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 txBox="1"/>
          <p:nvPr/>
        </p:nvSpPr>
        <p:spPr>
          <a:xfrm>
            <a:off x="174600" y="662675"/>
            <a:ext cx="86577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445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Гудин специализировался в жанре живописного пейзажа (в технике маслом). Для него характерно стремление средствами пейзажной живописи раскрыть понимание жизненных явлений, их сложности, отразить взаимосвязь человека с землей. </a:t>
            </a:r>
            <a:endParaRPr sz="2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/>
          <p:nvPr/>
        </p:nvSpPr>
        <p:spPr>
          <a:xfrm>
            <a:off x="243150" y="236675"/>
            <a:ext cx="86577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445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В живописном отношении он нашёл свой самобытный художественный язык, характеризующийся элементами монументальности, чёткой ритмикой, напряжённой упругостью, неожиданностью пространственных соотношений, цветовой звучностью при использовании минимума красок.</a:t>
            </a:r>
            <a:endParaRPr sz="2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/>
          <p:nvPr/>
        </p:nvSpPr>
        <p:spPr>
          <a:xfrm>
            <a:off x="243150" y="236675"/>
            <a:ext cx="8657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445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60" name="Google Shape;160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4445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Всего за творческий период жизни Е. И. Гудиным написаны несколько десятков пейзажных картин, экспонировавшихся на различных выставках. </a:t>
            </a:r>
            <a:endParaRPr sz="2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6" name="Google Shape;1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7"/>
          <p:cNvSpPr txBox="1">
            <a:spLocks noGrp="1"/>
          </p:cNvSpPr>
          <p:nvPr>
            <p:ph type="body" idx="1"/>
          </p:nvPr>
        </p:nvSpPr>
        <p:spPr>
          <a:xfrm>
            <a:off x="766825" y="935150"/>
            <a:ext cx="7989000" cy="28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Самое ценное в искусстве Евгения Ивановича — его заполярные картины, созданные не только талантом художника, но его мужеством и отвагой, без которых невозможны походы один на один в суровейших условиях Заполярья» </a:t>
            </a:r>
            <a:endParaRPr sz="28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374825" y="4263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“Во льдах арктики”, (1979), 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73" name="Google Shape;1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8575" y="94650"/>
            <a:ext cx="5794301" cy="410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>
            <a:spLocks noGrp="1"/>
          </p:cNvSpPr>
          <p:nvPr>
            <p:ph type="title"/>
          </p:nvPr>
        </p:nvSpPr>
        <p:spPr>
          <a:xfrm>
            <a:off x="311700" y="433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“Тюменский север”, 1973 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79" name="Google Shape;1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1007" y="134200"/>
            <a:ext cx="3117981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>
            <a:spLocks noGrp="1"/>
          </p:cNvSpPr>
          <p:nvPr>
            <p:ph type="title"/>
          </p:nvPr>
        </p:nvSpPr>
        <p:spPr>
          <a:xfrm>
            <a:off x="311700" y="4073875"/>
            <a:ext cx="8520600" cy="10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Арктическая метеостанция, 1979 Екатеринбургский музей изобразительного искусства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85" name="Google Shape;1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4372" y="88100"/>
            <a:ext cx="3071228" cy="398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>
            <a:spLocks noGrp="1"/>
          </p:cNvSpPr>
          <p:nvPr>
            <p:ph type="title"/>
          </p:nvPr>
        </p:nvSpPr>
        <p:spPr>
          <a:xfrm>
            <a:off x="311700" y="981600"/>
            <a:ext cx="8520600" cy="26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“Взгляд на мир с высоты птичьего полета определяют композицию в картинах «Северное сияние» (1988), «Караван» (1989), «В высоких широтах» (1989) и особую эпическую сосредоточенность. “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В. Копылова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166208" y="7815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1779150"/>
            <a:ext cx="8520600" cy="13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Предлагаем Вашеиу вниманию выставку, посвященную уральскому художнику Е.И. Гудину.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“Страна Гудина, какой она предстает в его живописи, необычайна. В ней многое не совпадает с привычными для нас представлениями. И нужно преодолеть этот барьер необычности, чтобы открылось глубинное своеобразие его пейзажных образов, стала ясна их особая логика.” </a:t>
            </a:r>
            <a:endParaRPr sz="2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В. Копылова</a:t>
            </a:r>
            <a:endParaRPr sz="2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>
            <a:spLocks noGrp="1"/>
          </p:cNvSpPr>
          <p:nvPr>
            <p:ph type="title"/>
          </p:nvPr>
        </p:nvSpPr>
        <p:spPr>
          <a:xfrm>
            <a:off x="564125" y="3996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“Всходы”, (1961), Художественный фонд РФ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01" name="Google Shape;20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875" y="142700"/>
            <a:ext cx="7855099" cy="366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>
            <a:spLocks noGrp="1"/>
          </p:cNvSpPr>
          <p:nvPr>
            <p:ph type="title"/>
          </p:nvPr>
        </p:nvSpPr>
        <p:spPr>
          <a:xfrm>
            <a:off x="437900" y="3521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latin typeface="Lobster"/>
                <a:ea typeface="Lobster"/>
                <a:cs typeface="Lobster"/>
                <a:sym typeface="Lobster"/>
              </a:rPr>
              <a:t>“Сплавщики”, 1959 Тюменская картинная галерея </a:t>
            </a:r>
            <a:endParaRPr sz="27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07" name="Google Shape;20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625" y="152925"/>
            <a:ext cx="7975150" cy="30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5"/>
          <p:cNvSpPr txBox="1">
            <a:spLocks noGrp="1"/>
          </p:cNvSpPr>
          <p:nvPr>
            <p:ph type="body" idx="1"/>
          </p:nvPr>
        </p:nvSpPr>
        <p:spPr>
          <a:xfrm>
            <a:off x="668775" y="3538450"/>
            <a:ext cx="7989000" cy="12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sz="3000"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pic>
        <p:nvPicPr>
          <p:cNvPr id="214" name="Google Shape;21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4675" y="189325"/>
            <a:ext cx="5700925" cy="43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>
            <a:spLocks noGrp="1"/>
          </p:cNvSpPr>
          <p:nvPr>
            <p:ph type="title"/>
          </p:nvPr>
        </p:nvSpPr>
        <p:spPr>
          <a:xfrm>
            <a:off x="994000" y="3858625"/>
            <a:ext cx="77826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800">
                <a:latin typeface="Lobster"/>
                <a:ea typeface="Lobster"/>
                <a:cs typeface="Lobster"/>
                <a:sym typeface="Lobster"/>
              </a:rPr>
              <a:t>“Верба цветёт”, </a:t>
            </a:r>
            <a:endParaRPr sz="280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>
                <a:latin typeface="Lobster"/>
                <a:ea typeface="Lobster"/>
                <a:cs typeface="Lobster"/>
                <a:sym typeface="Lobster"/>
              </a:rPr>
              <a:t>(1957, Государственная Третьяковская галерея), </a:t>
            </a:r>
            <a:endParaRPr sz="280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600">
              <a:solidFill>
                <a:srgbClr val="000000"/>
              </a:solidFill>
            </a:endParaRPr>
          </a:p>
        </p:txBody>
      </p:sp>
      <p:pic>
        <p:nvPicPr>
          <p:cNvPr id="220" name="Google Shape;22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1900" y="90025"/>
            <a:ext cx="6483600" cy="376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>
            <a:spLocks noGrp="1"/>
          </p:cNvSpPr>
          <p:nvPr>
            <p:ph type="title"/>
          </p:nvPr>
        </p:nvSpPr>
        <p:spPr>
          <a:xfrm>
            <a:off x="469500" y="4167400"/>
            <a:ext cx="8520600" cy="9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“У горы рудной”, 1969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Пермская художественная галерея 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26" name="Google Shape;22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5300" y="205825"/>
            <a:ext cx="4813375" cy="38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 txBox="1">
            <a:spLocks noGrp="1"/>
          </p:cNvSpPr>
          <p:nvPr>
            <p:ph type="ctrTitle"/>
          </p:nvPr>
        </p:nvSpPr>
        <p:spPr>
          <a:xfrm>
            <a:off x="166208" y="7815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2" name="Google Shape;23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8"/>
          <p:cNvSpPr txBox="1">
            <a:spLocks noGrp="1"/>
          </p:cNvSpPr>
          <p:nvPr>
            <p:ph type="subTitle" idx="1"/>
          </p:nvPr>
        </p:nvSpPr>
        <p:spPr>
          <a:xfrm>
            <a:off x="227000" y="4174575"/>
            <a:ext cx="8734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Скончался 3 марта 1991 года.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Похоронен на Широкореченском кладбище.</a:t>
            </a:r>
            <a:endParaRPr b="1"/>
          </a:p>
        </p:txBody>
      </p:sp>
      <p:pic>
        <p:nvPicPr>
          <p:cNvPr id="234" name="Google Shape;23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6250" y="167175"/>
            <a:ext cx="5242225" cy="392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>
            <a:spLocks noGrp="1"/>
          </p:cNvSpPr>
          <p:nvPr>
            <p:ph type="ctrTitle"/>
          </p:nvPr>
        </p:nvSpPr>
        <p:spPr>
          <a:xfrm>
            <a:off x="166208" y="7815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0" name="Google Shape;24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9"/>
          <p:cNvSpPr txBox="1">
            <a:spLocks noGrp="1"/>
          </p:cNvSpPr>
          <p:nvPr>
            <p:ph type="subTitle" idx="1"/>
          </p:nvPr>
        </p:nvSpPr>
        <p:spPr>
          <a:xfrm>
            <a:off x="302025" y="1142200"/>
            <a:ext cx="8734500" cy="24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Полотна художника получили заслуженное признание, он активно участвует на многочисленных выставках, уральских и столичных, его уважают коллеги, его картины приобретают музеи. 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42" name="Google Shape;242;p39"/>
          <p:cNvSpPr txBox="1"/>
          <p:nvPr/>
        </p:nvSpPr>
        <p:spPr>
          <a:xfrm>
            <a:off x="2723775" y="119725"/>
            <a:ext cx="3891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897075" y="539150"/>
            <a:ext cx="5124600" cy="41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Евгений Иванович Гудин - живописец-пейзажист, Народный художник РСФСР, родился 19 апреля 1921 года в посёлке  Верхняя Салда в семье заводского рабочего Гудина Ивана Григорьевича и домохозяйки Марии Алексеевны.</a:t>
            </a:r>
            <a:endParaRPr sz="28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150" y="633162"/>
            <a:ext cx="2893925" cy="387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126225" y="232050"/>
            <a:ext cx="8835600" cy="4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445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6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После смерти родителей маленький Евгений воспитывался у родственников, учился в местной школе. После трёх лет учёбы сбежал с приятелями из дома и несколько лет беспризорничал, путешествуя по стране. Вернувшись в родной поселок, поступил на работу в сельхозкомбинат, работал на сенокосах и посевных, выучился на тракториста. </a:t>
            </a:r>
            <a:endParaRPr sz="26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154200" y="445025"/>
            <a:ext cx="88356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445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6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После окончания школы ФЗО по специальности слесаря-инструментальщика работал в Чащинской МТС Пермской области и одновременно учился в средней школе. В 1939 году после окончания семи классов поступил в Красноуфимское педагогическое училище.</a:t>
            </a:r>
            <a:endParaRPr sz="26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0" y="0"/>
            <a:ext cx="89460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445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21 июня 1941 года узнав о начале войны и сразу пошёл в военкомат, где его зачислили курсантом Челябинской военно-авиационной школы стрелков-бомбардиров. Там он получил специальность штурмана. В 1942 году был направлен на Южный фронт. Позднее воевал в разведке Северно-Кавказском фронтах на Кубани в должности сержанта. </a:t>
            </a:r>
            <a:endParaRPr sz="2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0" y="157775"/>
            <a:ext cx="89460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445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Был контужен, ранен, лечился в госпиталях Краснодара, Кисловодска, Тбилиси. После лечения в 1944 году был переведён служить в авиационную часть в Иран. </a:t>
            </a:r>
            <a:endParaRPr sz="2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205100" y="2256175"/>
            <a:ext cx="83904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В 1945—1947 годах продолжил учёбу в Красноуфимском педагогическом училище. Сразу после окончания педучилища поступил в Свердловское художественное училище</a:t>
            </a:r>
            <a:endParaRPr sz="28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0" y="157775"/>
            <a:ext cx="8946000" cy="51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445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После окончания художественного училища работал в Художественном профтехучилище, где преподавал рисунок и композицию. С 1954 года работал в мастерских Художественного фонда. С 1955 года регулярно участвовал в крупных художественных выставках всесоюзного и регионального значения, также выставлялся в Японии и Монголии. В 1958 году Гудин был принят в Союз художников СССР. </a:t>
            </a:r>
            <a:endParaRPr sz="2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205100" y="2256175"/>
            <a:ext cx="839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/>
          <p:nvPr/>
        </p:nvSpPr>
        <p:spPr>
          <a:xfrm>
            <a:off x="0" y="157775"/>
            <a:ext cx="8946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445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205100" y="2256175"/>
            <a:ext cx="839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0" y="362900"/>
            <a:ext cx="91440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38100" lvl="0" indent="444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В 1960—1970 годах много путешествовал по стране: Приамурье и Сахалин, побережье Карского моря и Диксон, Северный и Полярный Урал, Воркута и Таймыр, Башкирия, Хакасия и Шушенское, Тува, Прикарпатье и Закарпатье, Камчатка, Курилы и Чукотка.</a:t>
            </a:r>
            <a:endParaRPr sz="2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664</Words>
  <PresentationFormat>Экран (16:9)</PresentationFormat>
  <Paragraphs>36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Lobster</vt:lpstr>
      <vt:lpstr>Times New Roman</vt:lpstr>
      <vt:lpstr>Quicksand SemiBold</vt:lpstr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Награды</vt:lpstr>
      <vt:lpstr>Слайд 12</vt:lpstr>
      <vt:lpstr>Слайд 13</vt:lpstr>
      <vt:lpstr>Слайд 14</vt:lpstr>
      <vt:lpstr>Слайд 15</vt:lpstr>
      <vt:lpstr>“Во льдах арктики”, (1979), </vt:lpstr>
      <vt:lpstr>“Тюменский север”, 1973 </vt:lpstr>
      <vt:lpstr>Арктическая метеостанция, 1979 Екатеринбургский музей изобразительного искусства</vt:lpstr>
      <vt:lpstr>“Взгляд на мир с высоты птичьего полета определяют композицию в картинах «Северное сияние» (1988), «Караван» (1989), «В высоких широтах» (1989) и особую эпическую сосредоточенность. “ В. Копылова</vt:lpstr>
      <vt:lpstr>Слайд 20</vt:lpstr>
      <vt:lpstr>“Всходы”, (1961), Художественный фонд РФ</vt:lpstr>
      <vt:lpstr>“Сплавщики”, 1959 Тюменская картинная галерея </vt:lpstr>
      <vt:lpstr>Слайд 23</vt:lpstr>
      <vt:lpstr>“Верба цветёт”,  (1957, Государственная Третьяковская галерея),  </vt:lpstr>
      <vt:lpstr>“У горы рудной”, 1969 Пермская художественная галерея 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Макаренкова Ольга Николаевна</dc:creator>
  <cp:lastModifiedBy>Makarenkova_O_N</cp:lastModifiedBy>
  <cp:revision>1</cp:revision>
  <dcterms:modified xsi:type="dcterms:W3CDTF">2023-03-15T06:26:23Z</dcterms:modified>
</cp:coreProperties>
</file>