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Alegreya" charset="0"/>
      <p:regular r:id="rId33"/>
      <p:bold r:id="rId34"/>
      <p:italic r:id="rId35"/>
      <p:boldItalic r:id="rId36"/>
    </p:embeddedFont>
    <p:embeddedFont>
      <p:font typeface="Lobster" charset="-52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08" y="-11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95a71c9b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95a71c9be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99478933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199478933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99478933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199478933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95a71c9b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195a71c9b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99478933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199478933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95a71c9b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95a71c9b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199478933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199478933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95a71c9b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195a71c9b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99478933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199478933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199478933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199478933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8c1b66cb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8c1b66cb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199478933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199478933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95a71c9be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195a71c9be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99478933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199478933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99478933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199478933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99478933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199478933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199478933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199478933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95a71c9b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195a71c9b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199478933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199478933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199478933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199478933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199478933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199478933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95a71c9b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95a71c9b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199478933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199478933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a5c0f8d34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a5c0f8d34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95a71c9b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95a71c9b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5a71c9b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95a71c9b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99478933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99478933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95a71c9b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195a71c9b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95a71c9b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195a71c9b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98300" y="1072875"/>
            <a:ext cx="8520600" cy="28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444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ru" sz="4800" b="1">
                <a:solidFill>
                  <a:srgbClr val="151515"/>
                </a:solidFill>
                <a:latin typeface="Alegreya"/>
                <a:ea typeface="Alegreya"/>
                <a:cs typeface="Alegreya"/>
                <a:sym typeface="Alegreya"/>
              </a:rPr>
              <a:t>Предприниматель и меценат</a:t>
            </a:r>
            <a:endParaRPr sz="4800" b="1">
              <a:solidFill>
                <a:srgbClr val="151515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444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ru" sz="4800" b="1">
                <a:solidFill>
                  <a:srgbClr val="151515"/>
                </a:solidFill>
                <a:latin typeface="Alegreya"/>
                <a:ea typeface="Alegreya"/>
                <a:cs typeface="Alegreya"/>
                <a:sym typeface="Alegreya"/>
              </a:rPr>
              <a:t>А.Ф. Турчанинов</a:t>
            </a:r>
            <a:endParaRPr sz="4800" b="1">
              <a:solidFill>
                <a:srgbClr val="151515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48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027050" y="3090900"/>
            <a:ext cx="31170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Автор: кадет 2 курса, Янышев Герман</a:t>
            </a:r>
            <a:endParaRPr sz="21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Руководитель: учитель химии, Немтинова Ирина Дмитриевна</a:t>
            </a:r>
            <a:endParaRPr sz="21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/>
        </p:nvSpPr>
        <p:spPr>
          <a:xfrm>
            <a:off x="0" y="0"/>
            <a:ext cx="91440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5461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А.Ф. Турчанинову удалось не только наладить медное и желез­ное производство, выгодно организовать торговлю металлами, но и создать целое направление по выпуску художественных изделий.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5461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Так, его заводы стали выпускать для собственных нужд (возмож­но, и на продажу), например, фонари разной величины и форм, паникадила и различные рамы.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5461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/>
        </p:nvSpPr>
        <p:spPr>
          <a:xfrm>
            <a:off x="0" y="0"/>
            <a:ext cx="91440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5461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Умело использовал А.Ф. Турчанинов и богат­ства знаменитого Гумешевского месторождения малахита, первого на Урале. Оценив красоту необычного зеленого узорчатого камня, Турчанинов наладил выпуск изделий из него на новой гранильной фабрике. Когда президент Берг-коллегии И.И. Бецкой обратился к заводчику с просьбой прислать образцы «куриезных» медных руд, А.Ф. Турчанинов с готовностью отклик­нулся, послав ему в «ящике за печатью» самых «лучших и весьма редкостных разных видов медных руд куриозных штуфов. 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/>
        </p:nvSpPr>
        <p:spPr>
          <a:xfrm>
            <a:off x="284000" y="394450"/>
            <a:ext cx="676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3000" y="394450"/>
            <a:ext cx="1963725" cy="38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 txBox="1"/>
          <p:nvPr/>
        </p:nvSpPr>
        <p:spPr>
          <a:xfrm>
            <a:off x="2746550" y="4424800"/>
            <a:ext cx="4457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/>
              <a:t>Малахит. Гумешевское месторождение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/>
        </p:nvSpPr>
        <p:spPr>
          <a:xfrm>
            <a:off x="0" y="0"/>
            <a:ext cx="91440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     </a:t>
            </a: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 Известно, что А.Ф. Турчанинов организовал поиски драгоцен­ных камней в округе, в результате которых были открыты многие месторождения драгоценных и полудрагоценных камней. Богатые коллекции изделий из этих камней время от времени посылались заводчиком в Санкт-Петербург для Академии наук и Минерало­гического музея.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5461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/>
        </p:nvSpPr>
        <p:spPr>
          <a:xfrm>
            <a:off x="832925" y="651350"/>
            <a:ext cx="597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375" y="737050"/>
            <a:ext cx="2618700" cy="32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8125" y="651350"/>
            <a:ext cx="2141825" cy="363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/>
          <p:nvPr/>
        </p:nvSpPr>
        <p:spPr>
          <a:xfrm>
            <a:off x="1466300" y="4061250"/>
            <a:ext cx="2792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2727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/>
              <a:t>Огранка изумруда</a:t>
            </a:r>
            <a:endParaRPr sz="1600"/>
          </a:p>
        </p:txBody>
      </p:sp>
      <p:sp>
        <p:nvSpPr>
          <p:cNvPr id="130" name="Google Shape;130;p26"/>
          <p:cNvSpPr txBox="1"/>
          <p:nvPr/>
        </p:nvSpPr>
        <p:spPr>
          <a:xfrm>
            <a:off x="5518125" y="42831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89545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/>
              <a:t>Друза горного хрусталя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/>
        </p:nvSpPr>
        <p:spPr>
          <a:xfrm>
            <a:off x="2902200" y="1200"/>
            <a:ext cx="6241800" cy="5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Немало убытков потерпел А.Ф. Турчанинов от Крестьянской войны Е. Пугачева 1773—1775 годов.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В то же время его умелые действия по организации обороны своих заводов от пугачевцев принесли и немалую «прибыль»: благодарность властей в виде пожизненного дворянства.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250" y="367875"/>
            <a:ext cx="2477368" cy="34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/>
        </p:nvSpPr>
        <p:spPr>
          <a:xfrm>
            <a:off x="-50625" y="1339200"/>
            <a:ext cx="62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75600" y="168525"/>
            <a:ext cx="9144000" cy="5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К концу 1773 года в районе Екатеринбурга об­разовался один из крупных очагов повстанческого движения во главе с атаманом И.Н. Белобородо­вым.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Работные люди и приписные крестьяне целого ряда южно-уральских заводов примкнули к вос­ставшим. Местная администрация оказалась не способной подавить восстание своими силами, бездействовали и владельцы частных заводов. На этом фоне выгодно отличалась своей актив­ностью решительная позиция А.Ф. Турчанинова. 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/>
        </p:nvSpPr>
        <p:spPr>
          <a:xfrm>
            <a:off x="126225" y="185700"/>
            <a:ext cx="91440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На Сысертском, Полевском и Северском заводах было сначала сокращено, а в январе 1774 года полностью остановлено производ­ство. О том, как шла подготовка заводов к обороне от пугачевских войск, хорошо видно из  донесения Турчаниновского поверенного Е. Попова в Пермское соляное прав­ление. Согласно этому документу, вокруг заводов были сделаны «безопасные укрепления» в виде ледя­ного вала и рогатин, построены батареи с пушками, расставлены пикеты.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100" y="0"/>
            <a:ext cx="6209375" cy="449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0"/>
          <p:cNvSpPr txBox="1"/>
          <p:nvPr/>
        </p:nvSpPr>
        <p:spPr>
          <a:xfrm>
            <a:off x="3228188" y="457872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Завод-крепость. </a:t>
            </a:r>
            <a:r>
              <a:rPr lang="ru" sz="1700">
                <a:solidFill>
                  <a:schemeClr val="dk1"/>
                </a:solidFill>
              </a:rPr>
              <a:t>Сысертъ</a:t>
            </a:r>
            <a:endParaRPr sz="1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/>
        </p:nvSpPr>
        <p:spPr>
          <a:xfrm>
            <a:off x="335700" y="694250"/>
            <a:ext cx="84726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Первое столкновение с повстанцами, состоялось 4 февраля  1774 года, когда «злодейская» толпа из восьмисот человек ворвалась на территорию Сысерского завода, обороняемого командой из «верных... заводских воинов» числом «менее трехсот человек».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84037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444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0" y="0"/>
            <a:ext cx="9144000" cy="47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5461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В начале ХVIII века Русское государство испытывало острую нужду в меди.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5461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Организовать медеплавильное производство на Урале оказалось значительно труднее, чем железоделательное, Как и в черной металлургии на I этапе казна выступала инициатором строительства медеплавильных заводов.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Алексей Федорович Турчанинов - наиболее выдающийся представитель династии горнозаводчиков Турчаниновых - Соломирских.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/>
        </p:nvSpPr>
        <p:spPr>
          <a:xfrm>
            <a:off x="213775" y="0"/>
            <a:ext cx="88671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Благодаря исключи­тельно «неустрашимым действием и храбростию» заводчане обратили пуга­чевцев в бегство, а «учи­ненной теми злодеями пожар» затушили. Удачная оборона Сысертского за­вода стала хорошим примером для других заводов, подняла «упавших было духом жителей Екатеринбур­га» и морально оживила «почти весь край».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/>
          <p:nvPr/>
        </p:nvSpPr>
        <p:spPr>
          <a:xfrm>
            <a:off x="205100" y="220900"/>
            <a:ext cx="86934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Как уже было сказано, заслуги А.Ф. Турчанинова были высоко отмечены правительством Екате­рины II. 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В мае 1782 года, когда ста­рый и больной Турчанинов жил уже постоянно в Петербурге, вышел на­конец долгожданный именной указ Сенату, а еще через год диплом («жа­лованная грамота») о пожаловании его потомственным дворянством и соответственно дворянским гербом.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75" y="73525"/>
            <a:ext cx="2775525" cy="406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4"/>
          <p:cNvSpPr txBox="1"/>
          <p:nvPr/>
        </p:nvSpPr>
        <p:spPr>
          <a:xfrm>
            <a:off x="3628925" y="0"/>
            <a:ext cx="5420400" cy="53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« Божиего [...’} милостею мы Екатерина [... ] уважая нашего верноподаннаго титулярнаго советника Алексея Турчанинова похвальный и благородный поступки, особливо же в 1773-м и 1774-м годах им учиненныя, всемилостивейшее соизволили пожаловать его с рож­денными и впредь рождаемыми его детьми и потомками в дворянское достоинство Российской империи [... ] и в число протчего всероссийской империи дворянства таким образом включаем, чтоб ему, Турчанинову, и рожденным от него и впредь рождаемым детям и потомству всеми теми вольностями, честию и преимуществом пользовать­ся, которыми и другие[...] дворяне по нашим правам и учреждениям и обыкновением пользуются.</a:t>
            </a:r>
            <a:endParaRPr sz="18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75" name="Google Shape;175;p34"/>
          <p:cNvSpPr txBox="1"/>
          <p:nvPr/>
        </p:nvSpPr>
        <p:spPr>
          <a:xfrm>
            <a:off x="318100" y="413372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ГАУК Свердловской области «Свердловский областной краеведческий музей имени О.Е. Клера»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800" y="152400"/>
            <a:ext cx="3316395" cy="410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/>
          <p:cNvSpPr txBox="1"/>
          <p:nvPr/>
        </p:nvSpPr>
        <p:spPr>
          <a:xfrm>
            <a:off x="3964650" y="152400"/>
            <a:ext cx="5041800" cy="12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Описание герба из Высочайше утвержденного диплома:</a:t>
            </a:r>
            <a:endParaRPr sz="19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1900" i="1">
              <a:solidFill>
                <a:schemeClr val="dk1"/>
              </a:solidFill>
              <a:highlight>
                <a:schemeClr val="lt1"/>
              </a:highlight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82" name="Google Shape;18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3788" y="894175"/>
            <a:ext cx="3723525" cy="410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5"/>
          <p:cNvSpPr txBox="1"/>
          <p:nvPr/>
        </p:nvSpPr>
        <p:spPr>
          <a:xfrm>
            <a:off x="458000" y="4096800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ГАУК Свердловской области «Свердловский областной краеведческий музей имени О.Е. Клера»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/>
        </p:nvSpPr>
        <p:spPr>
          <a:xfrm>
            <a:off x="331200" y="441775"/>
            <a:ext cx="84816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Дворянский герб Турчанино­вых с тех пор появился на об­лицованной гранитом заводской плотине в Сысерти, а продукцию всего округа стали клеймить еди­ным изображением в виде цапли.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Появилось «фирменное» изобра­жение цапли и на заводской пло­тине в Полевском заводе.</a:t>
            </a:r>
            <a:endParaRPr sz="2400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/>
        </p:nvSpPr>
        <p:spPr>
          <a:xfrm>
            <a:off x="515250" y="519475"/>
            <a:ext cx="57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675" y="597050"/>
            <a:ext cx="3678778" cy="39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7"/>
          <p:cNvSpPr txBox="1"/>
          <p:nvPr/>
        </p:nvSpPr>
        <p:spPr>
          <a:xfrm>
            <a:off x="1193400" y="4639250"/>
            <a:ext cx="6757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/>
              <a:t>Памятный знак А.Ф. Турчанинова с сысертской заводской плотины.ПКМ</a:t>
            </a:r>
            <a:endParaRPr sz="15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/>
        </p:nvSpPr>
        <p:spPr>
          <a:xfrm>
            <a:off x="0" y="583375"/>
            <a:ext cx="91440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5461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Отметился А.Ф. Турчанинов и как благотворитель.</a:t>
            </a:r>
            <a:r>
              <a:rPr lang="ru" sz="2400" b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А.Ф. Турчанинов уделял не­обходимое внимание вопросам просвещения жителей своих заводов. Было организовано училище на Троицком заводе.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/>
        </p:nvSpPr>
        <p:spPr>
          <a:xfrm>
            <a:off x="209550" y="268225"/>
            <a:ext cx="87249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5461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С 1760-х годов была открыта начальная школа (позднее учи­лище) при Полевском заводе. Здание этой школы сразу было кирпичным, находилось оно у самого подножья горы Думной. В 1781 году,  он обязался «в продолжение шести лет взносить ежегодно... по пятисот рублей» в фонд Приказа общественного при­зрения. Тогда же Алексей Федоро­вич пожертвовал 750 гражданских азбук «для учреждения народных школ» в губернии.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/>
          <p:nvPr/>
        </p:nvSpPr>
        <p:spPr>
          <a:xfrm>
            <a:off x="0" y="410225"/>
            <a:ext cx="89460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5461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В 1773 году по велению А.Ф. Турчанинова в Сысерти был зало­жен каменный храм «во имя святаго Симиона Богоприимца» и «Иоанны Пророчицы» (Симеона и Анны) с колокольней и двумя приделами.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Храм был богат «украшением, сосудами, ризницей и книгами», но не имел отопления и был без иконостаса.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/>
          <p:nvPr/>
        </p:nvSpPr>
        <p:spPr>
          <a:xfrm>
            <a:off x="299100" y="805850"/>
            <a:ext cx="490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400" y="508779"/>
            <a:ext cx="5578350" cy="404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154250" y="627750"/>
            <a:ext cx="583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0" y="0"/>
            <a:ext cx="91440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Благодаря поставкам ко двору высококачественной медной посуды, Алексей Фёдорович завоевал расположение императрицы Елизаветы Петровны. В 1758 году, использовав свои связи при дворе, Турчанинов одержал победу в борьбе с семействами Демидовых и Строгановых за контроль над тремя уральскими заводами. Он получил разрешение выкупить у государства в "вечное и потомственное владение" Полевской, Северский и Сысертский заводы за 145,5 тысяч рублей. В дальнейшем эти предприятия составили основу Сысертского горнозаводского округа.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449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315550" y="538800"/>
            <a:ext cx="87915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Михаил Филиппович Турчанинов, известный Соликамский заводчик и взял  к себе в дом смышленого, недерзкого мальчика-сироту. Стал учить потихоньку и постепенно привязался к сметливому подростку, которого внесли в списки его двора под именем Алексея Федоровича Васильева. Когда мальчик стал юношей, Михаил Федорович сделал его приказчиком, стал испытывать сначала небольшими, а потом,  и ответственными заданиями.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1154250" y="627750"/>
            <a:ext cx="583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0" y="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191400" y="227475"/>
            <a:ext cx="89526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44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Михаил Федорович умер где-то между 1731 и 1734 годом. Васильеву тогда было около двадцати лет. Вдова Турчанинова, оставшись с больной дочерью на руках, передоверила Васильеву все заботы по ведению немалого ее хозяйства. 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444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Состоялась свадьба единственной наследницы турчаниновских богатств с молодым приказчиком Алексеем Васильевым, при оформлении брака принял фамилию своей жены и стал Алексеем Федоровичем Турчаниновым. 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0" y="0"/>
            <a:ext cx="91440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К моменту образования города-завода Екатеринбурга в 1723г. был сочинен первый штат для уральских горных заводов, согласно которому действовали Сысерсткие заводы. 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B 1757 г. от 29 января и 14 марта Правительствующий Сенат издал указы об отдаче Сысерстких и Полевских заводов в частное владение. 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Освоив медеплавильное производство на своем Троицком заводе, А.Ф. Турчанинов решил попытаться получить в собственность казенные Сысертский, Северский и Полевской заводы.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000" y="351700"/>
            <a:ext cx="6394350" cy="40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/>
        </p:nvSpPr>
        <p:spPr>
          <a:xfrm>
            <a:off x="0" y="0"/>
            <a:ext cx="91440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5461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В 1756 году он подал прошение в Сенат, в котором писал о по­несенных убытках вследствие уничтожения Соликамских соляных промыслов и просил на этом основании передать ему «безденеж­но» названные заводы вместе с Кунгурской пильной мельницей и находящимися при заводах мастеровыми людьми.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5461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Указом Елизаветы Петровны 1758 года заводы были отданы А.Ф. Турчанинову. Алексей Федорович энер­гично принялся за их ре­конструкцию и во многом преуспел.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/>
        </p:nvSpPr>
        <p:spPr>
          <a:xfrm>
            <a:off x="0" y="0"/>
            <a:ext cx="9144000" cy="5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5461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Прежде всего по его рас­поряжению были построе­ны новые медеплавильные печи на Полевском и Сысертском заводах — всего их стало одиннадцать. В итоге производитель­ность заводов заметно увеличилась по сравне­нию со временем казен­ного их управления.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5461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При этом А.Ф. Турчанинов за­ботился не только о качестве продукции своих заводов и хотел, чтобы его товары отличались «внешностью»: железо имело бы гладкую поверхность, а медь — приятный</a:t>
            </a:r>
            <a:r>
              <a:rPr lang="ru" sz="2400" i="1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lang="ru" sz="2400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rPr>
              <a:t>цвет.</a:t>
            </a:r>
            <a:endParaRPr sz="2400">
              <a:solidFill>
                <a:schemeClr val="dk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marL="0" lvl="0" indent="5461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1347</Words>
  <PresentationFormat>Экран (16:9)</PresentationFormat>
  <Paragraphs>47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Alegreya</vt:lpstr>
      <vt:lpstr>Lobster</vt:lpstr>
      <vt:lpstr>Times New Roman</vt:lpstr>
      <vt:lpstr>Simple Light</vt:lpstr>
      <vt:lpstr>Предприниматель и меценат А.Ф. Турчанинов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Предприниматель и меценат А.Ф. Турчанинов </dc:title>
  <dc:creator>Макаренкова Ольга Николаевна</dc:creator>
  <cp:lastModifiedBy>Makarenkova_O_N</cp:lastModifiedBy>
  <cp:revision>1</cp:revision>
  <dcterms:modified xsi:type="dcterms:W3CDTF">2023-03-15T06:27:32Z</dcterms:modified>
</cp:coreProperties>
</file>