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56" r:id="rId4"/>
    <p:sldId id="279" r:id="rId5"/>
    <p:sldId id="260" r:id="rId6"/>
    <p:sldId id="261" r:id="rId7"/>
    <p:sldId id="277" r:id="rId8"/>
    <p:sldId id="262" r:id="rId9"/>
    <p:sldId id="263" r:id="rId10"/>
    <p:sldId id="280" r:id="rId11"/>
    <p:sldId id="264" r:id="rId12"/>
    <p:sldId id="265" r:id="rId13"/>
    <p:sldId id="266" r:id="rId14"/>
    <p:sldId id="278" r:id="rId15"/>
    <p:sldId id="267" r:id="rId16"/>
    <p:sldId id="274" r:id="rId17"/>
    <p:sldId id="268" r:id="rId18"/>
    <p:sldId id="275" r:id="rId19"/>
    <p:sldId id="269" r:id="rId20"/>
    <p:sldId id="281" r:id="rId21"/>
    <p:sldId id="271" r:id="rId22"/>
    <p:sldId id="272" r:id="rId23"/>
    <p:sldId id="270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08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21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4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48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1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87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51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9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49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07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1D23-ABE7-48A4-BB8A-B358D98DB6DC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0323-EC12-41E2-9C28-DAC8E0DCD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9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sultant.ru/document/cons_doc_LAW_10699/43b57d6c014e99070854acf76d1627ac9a18423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50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уроку: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4406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сформировать 2 группы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75" y="1208617"/>
            <a:ext cx="7610792" cy="43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64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3296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уголовного права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8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-принцип законности                                                                                                                              - принцип равенства                                                                                                                               - принцип вины                                                                                                                           - принцип справедливости                                                                                                                     -принцип гуманизма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64" y="1414807"/>
            <a:ext cx="3982406" cy="4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61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425572"/>
            <a:ext cx="10515600" cy="1434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 группа - сформулируйте– </a:t>
            </a:r>
            <a:r>
              <a:rPr lang="ru-RU" sz="3600" b="1" dirty="0">
                <a:solidFill>
                  <a:srgbClr val="002060"/>
                </a:solidFill>
              </a:rPr>
              <a:t>понятие «Преступление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2 группа –  понятие «Наказание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3600" dirty="0">
                <a:solidFill>
                  <a:srgbClr val="002060"/>
                </a:solidFill>
              </a:rPr>
              <a:t>с помощью подсказки)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0"/>
            <a:ext cx="4739425" cy="21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48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29" y="1052893"/>
            <a:ext cx="612927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виновно совершенное </a:t>
            </a:r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общественно опасное деяние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запрещенное настоящим Кодексом под угрозой наказания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Наказание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мера государственного принуждения, назначаемая по приговору суда.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97" y="2478821"/>
            <a:ext cx="4759883" cy="34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8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695" y="224972"/>
            <a:ext cx="76924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преступлений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УК РФ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286" y="1319703"/>
            <a:ext cx="4479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64" y="224972"/>
            <a:ext cx="2689602" cy="119960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164045"/>
              </p:ext>
            </p:extLst>
          </p:nvPr>
        </p:nvGraphicFramePr>
        <p:xfrm>
          <a:off x="711199" y="1825625"/>
          <a:ext cx="10752667" cy="438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преступлений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наказания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небольшой тяжести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 х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средней тяжести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х до 5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Тяжкие преступления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 тяжкие преступления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10 лет и более строгое наказание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288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695" y="224972"/>
            <a:ext cx="76924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преступлений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УК РФ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286" y="1319703"/>
            <a:ext cx="4479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64" y="224972"/>
            <a:ext cx="2689602" cy="11996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3025852"/>
              </p:ext>
            </p:extLst>
          </p:nvPr>
        </p:nvGraphicFramePr>
        <p:xfrm>
          <a:off x="482138" y="1825625"/>
          <a:ext cx="11338560" cy="4442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2339">
                  <a:extLst>
                    <a:ext uri="{9D8B030D-6E8A-4147-A177-3AD203B41FA5}">
                      <a16:colId xmlns:a16="http://schemas.microsoft.com/office/drawing/2014/main" xmlns="" val="1051772232"/>
                    </a:ext>
                  </a:extLst>
                </a:gridCol>
                <a:gridCol w="4479594">
                  <a:extLst>
                    <a:ext uri="{9D8B030D-6E8A-4147-A177-3AD203B41FA5}">
                      <a16:colId xmlns:a16="http://schemas.microsoft.com/office/drawing/2014/main" xmlns="" val="1362799193"/>
                    </a:ext>
                  </a:extLst>
                </a:gridCol>
                <a:gridCol w="2096627">
                  <a:extLst>
                    <a:ext uri="{9D8B030D-6E8A-4147-A177-3AD203B41FA5}">
                      <a16:colId xmlns:a16="http://schemas.microsoft.com/office/drawing/2014/main" xmlns="" val="1641109844"/>
                    </a:ext>
                  </a:extLst>
                </a:gridCol>
              </a:tblGrid>
              <a:tr h="45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преступлений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наказания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2945986859"/>
                  </a:ext>
                </a:extLst>
              </a:tr>
              <a:tr h="45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небольшой тяжести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клевета, оскорбление.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 х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1889802342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средней тяжести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неправомерное завладение автомобилем без цели хищения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х до 5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4067987493"/>
                  </a:ext>
                </a:extLst>
              </a:tr>
              <a:tr h="183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Тяжкие преступления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Умышленные (кража в крупном размере, злостное хулиганство, хищение предметов, имеющих особую научную, художественную или культурную ценность)  и неосторожные (ст. 264, ч.4, п.а, б УК РФ) преступления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лет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535448951"/>
                  </a:ext>
                </a:extLst>
              </a:tr>
              <a:tr h="91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 тяжкие преступления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умышленное убийство, организация преступного сообщества, государственная измена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10 лет и более строгое наказание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/>
                </a:tc>
                <a:extLst>
                  <a:ext uri="{0D108BD9-81ED-4DB2-BD59-A6C34878D82A}">
                    <a16:rowId xmlns:a16="http://schemas.microsoft.com/office/drawing/2014/main" xmlns="" val="22922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904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33" y="1558300"/>
            <a:ext cx="82719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Для чего существует наказание, каковы его цели?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69" y="4001294"/>
            <a:ext cx="6143940" cy="241982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4867" y="3010958"/>
            <a:ext cx="4309533" cy="7990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Раздел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 глава 9 статья 43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5" y="230188"/>
            <a:ext cx="2688569" cy="1201016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1316566" y="1520644"/>
            <a:ext cx="4309533" cy="79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Ответьте на вопрос: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Для чего существует наказание, каковы его цели?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0654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а) восстановление социальной справедливости;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б) исправление осужденного;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в) предупреждение совершения новых преступлений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69" y="4001294"/>
            <a:ext cx="6143940" cy="24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57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94698"/>
            <a:ext cx="3364899" cy="1500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802" y="711080"/>
            <a:ext cx="75043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кластер: «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иды наказаний»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44 УК РФ (с 17-18)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564620"/>
            <a:ext cx="7908925" cy="573337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574800" y="2201333"/>
            <a:ext cx="3589867" cy="1185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82649" y="1828800"/>
            <a:ext cx="1517084" cy="16086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76658" y="4318000"/>
            <a:ext cx="1517084" cy="16086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98126" y="711200"/>
            <a:ext cx="1517084" cy="16086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91984" y="4318000"/>
            <a:ext cx="1517084" cy="16086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0382" y="2048357"/>
            <a:ext cx="13816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Лишение права занимать определенные должности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4392" y="4753001"/>
            <a:ext cx="1381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Ограничения по военной службе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91185" y="4753001"/>
            <a:ext cx="1381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Пожизненное лишение свободы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82792" y="1253923"/>
            <a:ext cx="138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Смертная казнь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993742" y="2785246"/>
            <a:ext cx="2441860" cy="1769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891185" y="1515533"/>
            <a:ext cx="473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078133" y="2785246"/>
            <a:ext cx="2728386" cy="18492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88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несовершеннолетних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01992" cy="297819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Уголовная </a:t>
            </a:r>
            <a:r>
              <a:rPr lang="ru-RU" dirty="0">
                <a:solidFill>
                  <a:srgbClr val="002060"/>
                </a:solidFill>
              </a:rPr>
              <a:t>ответственность начинается с 16 лет, но за некоторые преступления уголовная ответственность начинается с 14 лет (статья 20 УК РФ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b="1" dirty="0" smtClean="0">
                <a:solidFill>
                  <a:srgbClr val="FF0000"/>
                </a:solidFill>
              </a:rPr>
              <a:t>Какие?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61" y="3222244"/>
            <a:ext cx="4444478" cy="30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4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48" y="1001377"/>
            <a:ext cx="4970172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Петров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находясь в нетрезвом состоянии, решил испробовать имевшееся у него ружье. На улице перед своим домом он сделал два выстрела в сторону приусадебного участка. Одним из выстрелов он смертельно ранил проходившего невдалеке соседского мальчика. Тот возвращался из школы не по центральной улице, а по тропинке, идущей сзади домов.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 какой отрасли права относится данное преступление?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44" y="1398851"/>
            <a:ext cx="5679164" cy="32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5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534" y="-174266"/>
            <a:ext cx="9304867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из перечисленных ниже фактов те, которые не являются преступлениями: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676" y="2757305"/>
            <a:ext cx="2371725" cy="1924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973" y="94869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Соседи заняли комнату уехавшего жильца.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продолжил движение на запрещающий сигнал светофора.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оскорбил нецензурными словами пассажира. автобуса и нанес ему сильные повреждения головы.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не выплатил исполнителю вознаграждение в срок.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на митинге призывал к вооружённым действиям. 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подделал документы своей фирмы и объявил ее обанкротившейся.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не выплачивал алименты на содержание дочери, скрываясь в течение трех лет.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не впустил в свой дом участкового полицейского.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курил вблизи склада горюче-смазочных материалов.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на митинге призывал к вооружённым действиям. 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304867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Закрепление: составим </a:t>
            </a:r>
            <a:r>
              <a:rPr lang="ru-RU" dirty="0" err="1" smtClean="0">
                <a:solidFill>
                  <a:srgbClr val="FF0000"/>
                </a:solidFill>
              </a:rPr>
              <a:t>синквейн</a:t>
            </a:r>
            <a:r>
              <a:rPr lang="ru-RU" dirty="0" smtClean="0">
                <a:solidFill>
                  <a:srgbClr val="FF0000"/>
                </a:solidFill>
              </a:rPr>
              <a:t> на тему «Уголовное право»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204" y="3804708"/>
            <a:ext cx="2371725" cy="1924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3734" y="187450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1 слово - тема текста (существительное)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2 слова (прилагательные или причастия), описывающие тему текста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3 слова (глаголы или деепричастия), описывающие действия, связанные с темой текста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4 слова (фраза), выражающие отношение автора к тому, что он описывает.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0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733" y="1989666"/>
            <a:ext cx="5850467" cy="25992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узнали?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ли вопросы?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 ли тема для вас?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7" y="322791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76" y="1690688"/>
            <a:ext cx="482282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Выписать </a:t>
            </a:r>
            <a:r>
              <a:rPr lang="ru-RU" dirty="0">
                <a:solidFill>
                  <a:srgbClr val="002060"/>
                </a:solidFill>
              </a:rPr>
              <a:t>из Уголовного Кодекса обстоятельства, смягчающие  наказание ( статья 61УК РФ)  и обстоятельства отягчающие наказание (статья 63 УК РФ)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Школьник Письменном Виде Его Домашняя Работа — стоковая векторная графика и  другие изображения на тему Кисть руки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25" y="365125"/>
            <a:ext cx="6095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1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 РФ</a:t>
            </a:r>
          </a:p>
          <a:p>
            <a:r>
              <a:rPr lang="en-US" dirty="0" smtClean="0">
                <a:hlinkClick r:id="rId2"/>
              </a:rPr>
              <a:t>http://www.consultant.ru/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s://www.google.com/search?q=%D0%BA%D0%B0%D1%80%D1%82%D0%B8%D0%BD%D0%BA%D0%B8+%D0%BF%D1%80%D0%B0%D0%B2%D0%BE&amp;sxsrf=APq-WBsDbuqAnhoyCN1hIZhC7jjdPAodUQ:1645640765696&amp;source=lnms&amp;tbm=isch&amp;sa=X&amp;ved=2ahUKEwiDnpHKuZb2AhVmo4sKHcr6DYsQ_AUoAXoECAEQAw&amp;biw=1366&amp;bih=657&amp;dpr=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4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8115"/>
            <a:ext cx="9144000" cy="9382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 право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14" y="2220288"/>
            <a:ext cx="5046372" cy="30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09356" cy="831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237" y="1932474"/>
            <a:ext cx="5553075" cy="368617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868" y="1599893"/>
            <a:ext cx="4970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УП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УП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принципы УК РФ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преступление и наказание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преступлений и наказаний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несовершеннолетних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0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46" y="2803616"/>
            <a:ext cx="4689318" cy="35124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166" y="1389947"/>
            <a:ext cx="620654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отрасль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нормы которой определяют, какие деяния признаются общественно опасными (преступлениями), меры наказания за их совершение и условия назначения наказания.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931" y="383389"/>
            <a:ext cx="7760132" cy="8712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И</a:t>
            </a:r>
            <a:r>
              <a:rPr lang="ru-RU" b="1" u="sng" dirty="0" smtClean="0">
                <a:solidFill>
                  <a:srgbClr val="FF0000"/>
                </a:solidFill>
              </a:rPr>
              <a:t>сточники уголовного права: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494" y="2571224"/>
            <a:ext cx="4762500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2" y="168381"/>
            <a:ext cx="3387309" cy="1510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51" y="2169624"/>
            <a:ext cx="4307378" cy="131658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источники права.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5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727" y="416640"/>
            <a:ext cx="7339885" cy="871247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И</a:t>
            </a:r>
            <a:r>
              <a:rPr lang="ru-RU" b="1" u="sng" dirty="0" smtClean="0">
                <a:solidFill>
                  <a:srgbClr val="FF0000"/>
                </a:solidFill>
              </a:rPr>
              <a:t>сточники уголовного права: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9593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Конституция Российской Федерации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Уголовный кодекс Российской Федерации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Нормы международного права и международные договоры, ратифицированные Российской Федерацией.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23" y="1825625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17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592" y="2506662"/>
            <a:ext cx="10515600" cy="104790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1: Каковы задачи Уголовного Кодекса?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0"/>
            <a:ext cx="4739425" cy="2117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592" y="3943300"/>
            <a:ext cx="1084293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2: Каковы основные принципы Уголовного кодекса и в чём их  суть?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9" y="0"/>
            <a:ext cx="4739425" cy="21179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24155" y="689633"/>
            <a:ext cx="5006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Уголовном Кодексе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зачитайте.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05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03296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уголовного права: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878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РФ Статья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и свобод человека и гражданина, собственности, общественного порядка и общественной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окружающей среды, конституционного строя Российской Федерации от преступных посягательств, обеспечение мира и безопасности человечества, а также предупреждение преступлений.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64" y="1414807"/>
            <a:ext cx="3982406" cy="4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896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730</Words>
  <Application>Microsoft Office PowerPoint</Application>
  <PresentationFormat>Произвольный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Подготовка к уроку:</vt:lpstr>
      <vt:lpstr>Слайд 2</vt:lpstr>
      <vt:lpstr>Уголовное право</vt:lpstr>
      <vt:lpstr>План урока:  </vt:lpstr>
      <vt:lpstr>Слайд 5</vt:lpstr>
      <vt:lpstr>Источники уголовного права: </vt:lpstr>
      <vt:lpstr>Источники уголовного права: </vt:lpstr>
      <vt:lpstr>Слайд 8</vt:lpstr>
      <vt:lpstr>Задачи уголовного права:</vt:lpstr>
      <vt:lpstr>Принципы уголовного права</vt:lpstr>
      <vt:lpstr>Слайд 11</vt:lpstr>
      <vt:lpstr>Слайд 12</vt:lpstr>
      <vt:lpstr>Классификация преступлений  Статья 15 УК РФ </vt:lpstr>
      <vt:lpstr>Классификация преступлений  Статья 15 УК РФ </vt:lpstr>
      <vt:lpstr>Для чего существует наказание, каковы его цели? </vt:lpstr>
      <vt:lpstr>Для чего существует наказание, каковы его цели? </vt:lpstr>
      <vt:lpstr>Слайд 17</vt:lpstr>
      <vt:lpstr>Слайд 18</vt:lpstr>
      <vt:lpstr>Уголовная ответственность несовершеннолетних </vt:lpstr>
      <vt:lpstr>Закрепление: найдите из перечисленных ниже фактов те, которые не являются преступлениями:</vt:lpstr>
      <vt:lpstr>Закрепление: составим синквейн на тему «Уголовное право»</vt:lpstr>
      <vt:lpstr>Слайд 22</vt:lpstr>
      <vt:lpstr>Домашнее задание 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право</dc:title>
  <dc:creator>домашний</dc:creator>
  <cp:lastModifiedBy>Makarenkova_O_N</cp:lastModifiedBy>
  <cp:revision>29</cp:revision>
  <dcterms:created xsi:type="dcterms:W3CDTF">2022-02-23T16:15:10Z</dcterms:created>
  <dcterms:modified xsi:type="dcterms:W3CDTF">2022-03-10T08:59:53Z</dcterms:modified>
</cp:coreProperties>
</file>