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9" r:id="rId3"/>
    <p:sldId id="256" r:id="rId4"/>
    <p:sldId id="279" r:id="rId5"/>
    <p:sldId id="260" r:id="rId6"/>
    <p:sldId id="261" r:id="rId7"/>
    <p:sldId id="277" r:id="rId8"/>
    <p:sldId id="262" r:id="rId9"/>
    <p:sldId id="263" r:id="rId10"/>
    <p:sldId id="280" r:id="rId11"/>
    <p:sldId id="264" r:id="rId12"/>
    <p:sldId id="265" r:id="rId13"/>
    <p:sldId id="266" r:id="rId14"/>
    <p:sldId id="278" r:id="rId15"/>
    <p:sldId id="267" r:id="rId16"/>
    <p:sldId id="274" r:id="rId17"/>
    <p:sldId id="268" r:id="rId18"/>
    <p:sldId id="275" r:id="rId19"/>
    <p:sldId id="269" r:id="rId20"/>
    <p:sldId id="281" r:id="rId21"/>
    <p:sldId id="271" r:id="rId22"/>
    <p:sldId id="272" r:id="rId23"/>
    <p:sldId id="270" r:id="rId24"/>
    <p:sldId id="27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-96" y="-1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3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0082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021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48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3486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12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787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8519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8908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7498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7079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A1D23-ABE7-48A4-BB8A-B358D98DB6DC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F0323-EC12-41E2-9C28-DAC8E0DCD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494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consultant.ru/document/cons_doc_LAW_10699/43b57d6c014e99070854acf76d1627ac9a184239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150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Подготовка к уроку: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44406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сформировать 2 группы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775" y="1208617"/>
            <a:ext cx="7610792" cy="434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364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03296" cy="13255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уголовного права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73487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-принцип законности                                                                                                                              - принцип равенства                                                                                                                               - принцип вины                                                                                                                           - принцип справедливости                                                                                                                     -принцип гуманизма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464" y="1414807"/>
            <a:ext cx="3982406" cy="465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461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2425572"/>
            <a:ext cx="10515600" cy="14342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1 группа - сформулируйте– </a:t>
            </a:r>
            <a:r>
              <a:rPr lang="ru-RU" sz="3600" b="1" dirty="0">
                <a:solidFill>
                  <a:srgbClr val="002060"/>
                </a:solidFill>
              </a:rPr>
              <a:t>понятие «Преступление</a:t>
            </a:r>
            <a:r>
              <a:rPr lang="ru-RU" sz="3600" b="1" dirty="0" smtClean="0">
                <a:solidFill>
                  <a:srgbClr val="002060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</a:rPr>
              <a:t>2 группа –  понятие «Наказание</a:t>
            </a:r>
            <a:r>
              <a:rPr lang="ru-RU" sz="3600" b="1" dirty="0" smtClean="0">
                <a:solidFill>
                  <a:srgbClr val="002060"/>
                </a:solidFill>
              </a:rPr>
              <a:t>»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(</a:t>
            </a:r>
            <a:r>
              <a:rPr lang="ru-RU" sz="3600" dirty="0">
                <a:solidFill>
                  <a:srgbClr val="002060"/>
                </a:solidFill>
              </a:rPr>
              <a:t>с помощью подсказки)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7" y="0"/>
            <a:ext cx="4739425" cy="21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486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229" y="1052893"/>
            <a:ext cx="612927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Преступлением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признается виновно совершенное </a:t>
            </a:r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общественно опасное деяние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запрещенное настоящим Кодексом под угрозой наказания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Наказание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мера государственного принуждения, назначаемая по приговору суда.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197" y="2478821"/>
            <a:ext cx="4759883" cy="345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38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695" y="224972"/>
            <a:ext cx="769246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преступлений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УК РФ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73286" y="1319703"/>
            <a:ext cx="44792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таблицу: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364" y="224972"/>
            <a:ext cx="2689602" cy="1199604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67164045"/>
              </p:ext>
            </p:extLst>
          </p:nvPr>
        </p:nvGraphicFramePr>
        <p:xfrm>
          <a:off x="711199" y="1825625"/>
          <a:ext cx="10752667" cy="43816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62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81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82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8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преступлений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наказания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Преступления небольшой тяжести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 х лет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7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Преступления средней тяжести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х до 5 лет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321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Тяжкие преступления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10 лет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6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Особо тяжкие преступления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10 лет и более строгое наказание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72886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695" y="224972"/>
            <a:ext cx="769246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преступлений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УК РФ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73286" y="1319703"/>
            <a:ext cx="44792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таблицу: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364" y="224972"/>
            <a:ext cx="2689602" cy="119960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3025852"/>
              </p:ext>
            </p:extLst>
          </p:nvPr>
        </p:nvGraphicFramePr>
        <p:xfrm>
          <a:off x="482138" y="1825625"/>
          <a:ext cx="11338560" cy="4442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2339">
                  <a:extLst>
                    <a:ext uri="{9D8B030D-6E8A-4147-A177-3AD203B41FA5}">
                      <a16:colId xmlns:a16="http://schemas.microsoft.com/office/drawing/2014/main" xmlns="" val="1051772232"/>
                    </a:ext>
                  </a:extLst>
                </a:gridCol>
                <a:gridCol w="4479594">
                  <a:extLst>
                    <a:ext uri="{9D8B030D-6E8A-4147-A177-3AD203B41FA5}">
                      <a16:colId xmlns:a16="http://schemas.microsoft.com/office/drawing/2014/main" xmlns="" val="1362799193"/>
                    </a:ext>
                  </a:extLst>
                </a:gridCol>
                <a:gridCol w="2096627">
                  <a:extLst>
                    <a:ext uri="{9D8B030D-6E8A-4147-A177-3AD203B41FA5}">
                      <a16:colId xmlns:a16="http://schemas.microsoft.com/office/drawing/2014/main" xmlns="" val="1641109844"/>
                    </a:ext>
                  </a:extLst>
                </a:gridCol>
              </a:tblGrid>
              <a:tr h="458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преступлений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наказания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2945986859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Преступления небольшой тяжести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клевета, оскорбление.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 х лет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1889802342"/>
                  </a:ext>
                </a:extLst>
              </a:tr>
              <a:tr h="687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Преступления средней тяжести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неправомерное завладение автомобилем без цели хищения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х до 5 лет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4067987493"/>
                  </a:ext>
                </a:extLst>
              </a:tr>
              <a:tr h="18321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Тяжкие преступления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Умышленные (кража в крупном размере, злостное хулиганство, хищение предметов, имеющих особую научную, художественную или культурную ценность)  и неосторожные (ст. 264, ч.4, п.а, б УК РФ) преступления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10 лет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535448951"/>
                  </a:ext>
                </a:extLst>
              </a:tr>
              <a:tr h="916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Особо тяжкие преступления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умышленное убийство, организация преступного сообщества, государственная измена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10 лет и более строгое наказание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1" marR="64011" marT="0" marB="0"/>
                </a:tc>
                <a:extLst>
                  <a:ext uri="{0D108BD9-81ED-4DB2-BD59-A6C34878D82A}">
                    <a16:rowId xmlns:a16="http://schemas.microsoft.com/office/drawing/2014/main" xmlns="" val="229228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09044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3333" y="1558300"/>
            <a:ext cx="827193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Для чего существует наказание, каковы его цели?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269" y="4001294"/>
            <a:ext cx="6143940" cy="241982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4867" y="3010958"/>
            <a:ext cx="4309533" cy="79904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Раздел </a:t>
            </a:r>
            <a:r>
              <a:rPr lang="en-US" dirty="0" smtClean="0">
                <a:solidFill>
                  <a:srgbClr val="002060"/>
                </a:solidFill>
              </a:rPr>
              <a:t>III</a:t>
            </a:r>
            <a:r>
              <a:rPr lang="ru-RU" dirty="0" smtClean="0">
                <a:solidFill>
                  <a:srgbClr val="002060"/>
                </a:solidFill>
              </a:rPr>
              <a:t> глава 9 статья 43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15" y="230188"/>
            <a:ext cx="2688569" cy="1201016"/>
          </a:xfrm>
          <a:prstGeom prst="rect">
            <a:avLst/>
          </a:prstGeom>
        </p:spPr>
      </p:pic>
      <p:sp>
        <p:nvSpPr>
          <p:cNvPr id="7" name="Объект 4"/>
          <p:cNvSpPr txBox="1">
            <a:spLocks/>
          </p:cNvSpPr>
          <p:nvPr/>
        </p:nvSpPr>
        <p:spPr>
          <a:xfrm>
            <a:off x="1316566" y="1520644"/>
            <a:ext cx="4309533" cy="799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060"/>
                </a:solidFill>
              </a:rPr>
              <a:t>Ответьте на вопрос: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0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Для чего существует наказание, каковы его цели?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206544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а) восстановление социальной справедливости;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б) исправление осужденного;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в) предупреждение совершения новых преступлений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269" y="4001294"/>
            <a:ext cx="6143940" cy="241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8570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394698"/>
            <a:ext cx="3364899" cy="15007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67802" y="711080"/>
            <a:ext cx="750436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Составить кластер: «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иды наказаний»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 44 УК РФ (с 17-18) 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941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667" y="564620"/>
            <a:ext cx="7908925" cy="573337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1574800" y="2201333"/>
            <a:ext cx="3589867" cy="1185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582649" y="1828800"/>
            <a:ext cx="1517084" cy="160866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476658" y="4318000"/>
            <a:ext cx="1517084" cy="160866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398126" y="711200"/>
            <a:ext cx="1517084" cy="160866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791984" y="4318000"/>
            <a:ext cx="1517084" cy="160866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50382" y="2048357"/>
            <a:ext cx="13816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Лишение права занимать определенные должности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44392" y="4753001"/>
            <a:ext cx="13816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Ограничения по военной службе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891185" y="4753001"/>
            <a:ext cx="13816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Пожизненное лишение свободы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482792" y="1253923"/>
            <a:ext cx="1381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Смертная казнь</a:t>
            </a:r>
            <a:endParaRPr lang="ru-RU" sz="1400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993742" y="2785246"/>
            <a:ext cx="2441860" cy="17698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891185" y="1515533"/>
            <a:ext cx="47307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078133" y="2785246"/>
            <a:ext cx="2728386" cy="18492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0886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 несовершеннолетних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201992" cy="297819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 Уголовная </a:t>
            </a:r>
            <a:r>
              <a:rPr lang="ru-RU" dirty="0">
                <a:solidFill>
                  <a:srgbClr val="002060"/>
                </a:solidFill>
              </a:rPr>
              <a:t>ответственность начинается с 16 лет, но за некоторые преступления уголовная ответственность начинается с 14 лет (статья 20 УК РФ</a:t>
            </a:r>
            <a:r>
              <a:rPr lang="ru-RU" dirty="0" smtClean="0">
                <a:solidFill>
                  <a:srgbClr val="002060"/>
                </a:solidFill>
              </a:rPr>
              <a:t>). </a:t>
            </a:r>
            <a:r>
              <a:rPr lang="ru-RU" b="1" dirty="0" smtClean="0">
                <a:solidFill>
                  <a:srgbClr val="FF0000"/>
                </a:solidFill>
              </a:rPr>
              <a:t>Какие?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961" y="3222244"/>
            <a:ext cx="4444478" cy="30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847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48" y="1001377"/>
            <a:ext cx="4970172" cy="435133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Петров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находясь в нетрезвом состоянии, решил испробовать имевшееся у него ружье. На улице перед своим домом он сделал два выстрела в сторону приусадебного участка. Одним из выстрелов он смертельно ранил проходившего невдалеке соседского мальчика. Тот возвращался из школы не по центральной улице, а по тропинке, идущей сзади домов.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К какой отрасли права относится данное преступление?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044" y="1398851"/>
            <a:ext cx="5679164" cy="324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358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534" y="-174266"/>
            <a:ext cx="9304867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Закрепление: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найдите из перечисленных ниже фактов те, которые не являются преступлениями: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7676" y="2757305"/>
            <a:ext cx="2371725" cy="19240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7973" y="948690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1: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Соседи заняли комнату уехавшего жильца.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 продолжил движение на запрещающий сигнал светофора.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Кирилл оскорбил нецензурными словами пассажира. автобуса и нанес ему сильные повреждения головы.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не выплатил исполнителю вознаграждение в срок.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Олег на митинге призывал к вооружённым действиям. </a:t>
            </a:r>
          </a:p>
          <a:p>
            <a:pPr marL="514350" indent="-514350" algn="just">
              <a:buFont typeface="+mj-lt"/>
              <a:buAutoNum type="arabicPeriod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2: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подделал документы своей фирмы и объявил ее обанкротившейся.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 не выплачивал алименты на содержание дочери, скрываясь в течение трех лет.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не впустил в свой дом участкового полицейского.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курил вблизи склада горюче-смазочных материалов.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Олег на митинге призывал к вооружённым действиям. </a:t>
            </a:r>
          </a:p>
          <a:p>
            <a:pPr marL="514350" indent="-514350" algn="just">
              <a:buFont typeface="+mj-lt"/>
              <a:buAutoNum type="arabicPeriod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8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9304867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Закрепление: составим </a:t>
            </a:r>
            <a:r>
              <a:rPr lang="ru-RU" dirty="0" err="1" smtClean="0">
                <a:solidFill>
                  <a:srgbClr val="FF0000"/>
                </a:solidFill>
              </a:rPr>
              <a:t>синквейн</a:t>
            </a:r>
            <a:r>
              <a:rPr lang="ru-RU" dirty="0" smtClean="0">
                <a:solidFill>
                  <a:srgbClr val="FF0000"/>
                </a:solidFill>
              </a:rPr>
              <a:t> на тему «Уголовное право»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204" y="3804708"/>
            <a:ext cx="2371725" cy="19240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83734" y="1874504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строка – 1 слово - тема текста (существительное)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строка – 2 слова (прилагательные или причастия), описывающие тему текста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строка – 3 слова (глаголы или деепричастия), описывающие действия, связанные с темой текста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строка – 4 слова (фраза), выражающие отношение автора к тому, что он описывает.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609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6733" y="1989666"/>
            <a:ext cx="5850467" cy="259926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узнали?</a:t>
            </a:r>
          </a:p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Остались ли вопросы?</a:t>
            </a:r>
          </a:p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Интересна ли тема для вас?</a:t>
            </a:r>
          </a:p>
          <a:p>
            <a:pPr marL="0" indent="0">
              <a:buNone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17" y="322791"/>
            <a:ext cx="47625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43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Домашнее задание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976" y="1690688"/>
            <a:ext cx="482282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Выписать </a:t>
            </a:r>
            <a:r>
              <a:rPr lang="ru-RU" dirty="0">
                <a:solidFill>
                  <a:srgbClr val="002060"/>
                </a:solidFill>
              </a:rPr>
              <a:t>из Уголовного Кодекса обстоятельства, смягчающие  наказание ( статья 61УК РФ)  и обстоятельства отягчающие наказание (статья 63 УК РФ)</a:t>
            </a: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Школьник Письменном Виде Его Домашняя Работа — стоковая векторная графика и  другие изображения на тему Кисть руки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1025" y="365125"/>
            <a:ext cx="6095999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01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УК РФ</a:t>
            </a:r>
          </a:p>
          <a:p>
            <a:r>
              <a:rPr lang="en-US" dirty="0" smtClean="0">
                <a:hlinkClick r:id="rId2"/>
              </a:rPr>
              <a:t>http://www.consultant.ru/</a:t>
            </a:r>
            <a:r>
              <a:rPr lang="ru-RU" dirty="0" smtClean="0"/>
              <a:t> </a:t>
            </a:r>
          </a:p>
          <a:p>
            <a:r>
              <a:rPr lang="en-US" dirty="0" smtClean="0"/>
              <a:t>https://www.google.com/search?q=%D0%BA%D0%B0%D1%80%D1%82%D0%B8%D0%BD%D0%BA%D0%B8+%D0%BF%D1%80%D0%B0%D0%B2%D0%BE&amp;sxsrf=APq-WBsDbuqAnhoyCN1hIZhC7jjdPAodUQ:1645640765696&amp;source=lnms&amp;tbm=isch&amp;sa=X&amp;ved=2ahUKEwiDnpHKuZb2AhVmo4sKHcr6DYsQ_AUoAXoECAEQAw&amp;biw=1366&amp;bih=657&amp;dpr=1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446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98115"/>
            <a:ext cx="9144000" cy="93825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Уголовное право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814" y="2220288"/>
            <a:ext cx="5046372" cy="306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81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509356" cy="8319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урока: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3237" y="1932474"/>
            <a:ext cx="5553075" cy="3686175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55868" y="1599893"/>
            <a:ext cx="497017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УП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УП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принципы УК РФ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преступление и наказание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преступлений и наказаний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 несовершеннолетних</a:t>
            </a:r>
          </a:p>
          <a:p>
            <a:pPr marL="514350" indent="-514350" algn="just">
              <a:buFont typeface="+mj-lt"/>
              <a:buAutoNum type="arabicPeriod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06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046" y="2803616"/>
            <a:ext cx="4689318" cy="351246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166" y="1389947"/>
            <a:ext cx="6206544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Уголовное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отрасль 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нормы которой определяют, какие деяния признаются общественно опасными (преступлениями), меры наказания за их совершение и условия назначения наказания.</a:t>
            </a: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69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0931" y="383389"/>
            <a:ext cx="7760132" cy="87124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>
                <a:solidFill>
                  <a:srgbClr val="FF0000"/>
                </a:solidFill>
              </a:rPr>
              <a:t>И</a:t>
            </a:r>
            <a:r>
              <a:rPr lang="ru-RU" b="1" u="sng" dirty="0" smtClean="0">
                <a:solidFill>
                  <a:srgbClr val="FF0000"/>
                </a:solidFill>
              </a:rPr>
              <a:t>сточники уголовного права:</a:t>
            </a:r>
            <a:br>
              <a:rPr lang="ru-RU" b="1" u="sng" dirty="0" smtClean="0">
                <a:solidFill>
                  <a:srgbClr val="FF0000"/>
                </a:solidFill>
              </a:rPr>
            </a:b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494" y="2571224"/>
            <a:ext cx="4762500" cy="3333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42" y="168381"/>
            <a:ext cx="3387309" cy="151079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4851" y="2169624"/>
            <a:ext cx="4307378" cy="131658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источники права.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652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727" y="416640"/>
            <a:ext cx="7339885" cy="871247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И</a:t>
            </a:r>
            <a:r>
              <a:rPr lang="ru-RU" b="1" u="sng" dirty="0" smtClean="0">
                <a:solidFill>
                  <a:srgbClr val="FF0000"/>
                </a:solidFill>
              </a:rPr>
              <a:t>сточники уголовного права:</a:t>
            </a:r>
            <a:br>
              <a:rPr lang="ru-RU" b="1" u="sng" dirty="0" smtClean="0">
                <a:solidFill>
                  <a:srgbClr val="FF0000"/>
                </a:solidFill>
              </a:rPr>
            </a:b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99593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Конституция Российской Федерации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Уголовный кодекс Российской Федерации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Нормы международного права и международные договоры, ратифицированные Российской Федерацией.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923" y="1825625"/>
            <a:ext cx="47625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417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592" y="2506662"/>
            <a:ext cx="10515600" cy="104790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1: Каковы задачи Уголовного Кодекса?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7" y="0"/>
            <a:ext cx="4739425" cy="21179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7592" y="3943300"/>
            <a:ext cx="10842938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 2: Каковы основные принципы Уголовного кодекса и в чём их  суть?</a:t>
            </a: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29" y="0"/>
            <a:ext cx="4739425" cy="21179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24155" y="689633"/>
            <a:ext cx="5006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с.4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Уголовном Кодексе 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зачитайте.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056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03296" cy="13255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уголовного права: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734878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и свобод человека и гражданина, собственности, общественного порядка и общественной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окружающей среды, конституционного строя Российской Федерации от преступных посягательств, обеспечение мира и безопасности человечества, а также предупреждение преступлений.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464" y="1414807"/>
            <a:ext cx="3982406" cy="465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68966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730</Words>
  <Application>Microsoft Office PowerPoint</Application>
  <PresentationFormat>Произвольный</PresentationFormat>
  <Paragraphs>110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Подготовка к уроку:</vt:lpstr>
      <vt:lpstr>Слайд 2</vt:lpstr>
      <vt:lpstr>Уголовное право</vt:lpstr>
      <vt:lpstr>План урока:  </vt:lpstr>
      <vt:lpstr>Слайд 5</vt:lpstr>
      <vt:lpstr>Источники уголовного права: </vt:lpstr>
      <vt:lpstr>Источники уголовного права: </vt:lpstr>
      <vt:lpstr>Слайд 8</vt:lpstr>
      <vt:lpstr>Задачи уголовного права:</vt:lpstr>
      <vt:lpstr>Принципы уголовного права</vt:lpstr>
      <vt:lpstr>Слайд 11</vt:lpstr>
      <vt:lpstr>Слайд 12</vt:lpstr>
      <vt:lpstr>Классификация преступлений  Статья 15 УК РФ </vt:lpstr>
      <vt:lpstr>Классификация преступлений  Статья 15 УК РФ </vt:lpstr>
      <vt:lpstr>Для чего существует наказание, каковы его цели? </vt:lpstr>
      <vt:lpstr>Для чего существует наказание, каковы его цели? </vt:lpstr>
      <vt:lpstr>Слайд 17</vt:lpstr>
      <vt:lpstr>Слайд 18</vt:lpstr>
      <vt:lpstr>Уголовная ответственность несовершеннолетних </vt:lpstr>
      <vt:lpstr>Закрепление: найдите из перечисленных ниже фактов те, которые не являются преступлениями:</vt:lpstr>
      <vt:lpstr>Закрепление: составим синквейн на тему «Уголовное право»</vt:lpstr>
      <vt:lpstr>Слайд 22</vt:lpstr>
      <vt:lpstr>Домашнее задание </vt:lpstr>
      <vt:lpstr>Источники: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Уголовное право</dc:title>
  <dc:creator>домашний</dc:creator>
  <cp:lastModifiedBy>Makarenkova_O_N</cp:lastModifiedBy>
  <cp:revision>29</cp:revision>
  <dcterms:created xsi:type="dcterms:W3CDTF">2022-02-23T16:15:10Z</dcterms:created>
  <dcterms:modified xsi:type="dcterms:W3CDTF">2022-03-10T08:59:53Z</dcterms:modified>
</cp:coreProperties>
</file>