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42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17004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914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42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17004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542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17004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914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542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17004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354240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170040" y="144792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914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 type="body"/>
          </p:nvPr>
        </p:nvSpPr>
        <p:spPr>
          <a:xfrm>
            <a:off x="354240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3" name="PlaceHolder 7"/>
          <p:cNvSpPr>
            <a:spLocks noGrp="1"/>
          </p:cNvSpPr>
          <p:nvPr>
            <p:ph type="body"/>
          </p:nvPr>
        </p:nvSpPr>
        <p:spPr>
          <a:xfrm>
            <a:off x="6170040" y="3836160"/>
            <a:ext cx="250236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64080" y="69840"/>
            <a:ext cx="9012960" cy="669312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chemeClr val="tx1">
                <a:alpha val="100000"/>
              </a:schemeClr>
            </a:solidFill>
            <a:round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90000" tIns="4500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696464"/>
                </a:solidFill>
                <a:latin typeface="Franklin Gothic Book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6172200" y="6191280"/>
            <a:ext cx="2476080" cy="4759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3C47BEE-09F6-41A9-92A2-A060AE6053D1}" type="datetime">
              <a:rPr lang="ru-RU" sz="1400" b="0" strike="noStrike" spc="-1">
                <a:solidFill>
                  <a:srgbClr val="696464"/>
                </a:solidFill>
                <a:latin typeface="Perpetua"/>
              </a:rPr>
              <a:pPr algn="r">
                <a:lnSpc>
                  <a:spcPct val="100000"/>
                </a:lnSpc>
              </a:pPr>
              <a:t>10.03.2022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914400" y="6172200"/>
            <a:ext cx="3962160" cy="4568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146160" y="6210360"/>
            <a:ext cx="456840" cy="45684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fld id="{A2538841-A7E4-4AD2-AC46-0AB298A0C0E2}" type="slidenum">
              <a:rPr lang="ru-RU" sz="1400" b="0" strike="noStrike" spc="-1">
                <a:solidFill>
                  <a:srgbClr val="FFFFFF"/>
                </a:solidFill>
                <a:latin typeface="Franklin Gothic Book"/>
              </a:rPr>
              <a:pPr algn="ct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74320" indent="-273960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Образец текста</a:t>
            </a:r>
          </a:p>
          <a:p>
            <a:pPr marL="548640" lvl="1" indent="-228240">
              <a:lnSpc>
                <a:spcPct val="100000"/>
              </a:lnSpc>
              <a:spcBef>
                <a:spcPts val="371"/>
              </a:spcBef>
              <a:buClr>
                <a:srgbClr val="9B2D1F"/>
              </a:buClr>
              <a:buSzPct val="85000"/>
              <a:buFont typeface="Wingdings 2" charset="2"/>
              <a:buChar char=""/>
            </a:pPr>
            <a:r>
              <a:rPr lang="ru-RU" sz="2400" b="0" strike="noStrike" spc="-1">
                <a:solidFill>
                  <a:srgbClr val="000000"/>
                </a:solidFill>
                <a:latin typeface="Perpetua"/>
              </a:rPr>
              <a:t>Второй уровень</a:t>
            </a:r>
          </a:p>
          <a:p>
            <a:pPr marL="822960" lvl="2" indent="-228240">
              <a:lnSpc>
                <a:spcPct val="100000"/>
              </a:lnSpc>
              <a:spcBef>
                <a:spcPts val="371"/>
              </a:spcBef>
              <a:buClr>
                <a:srgbClr val="E5B1AB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Третий уровень</a:t>
            </a:r>
          </a:p>
          <a:p>
            <a:pPr marL="1097280" lvl="3" indent="-228240">
              <a:lnSpc>
                <a:spcPct val="100000"/>
              </a:lnSpc>
              <a:spcBef>
                <a:spcPts val="371"/>
              </a:spcBef>
              <a:buClr>
                <a:srgbClr val="A28E6A"/>
              </a:buClr>
              <a:buSzPct val="80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Четвертый уровень</a:t>
            </a:r>
          </a:p>
          <a:p>
            <a:pPr marL="1371600" lvl="4" indent="-228240">
              <a:lnSpc>
                <a:spcPct val="100000"/>
              </a:lnSpc>
              <a:spcBef>
                <a:spcPts val="371"/>
              </a:spcBef>
              <a:buClr>
                <a:srgbClr val="A28E6A"/>
              </a:buClr>
              <a:buFont typeface="StarSymbol"/>
              <a:buChar char="o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 hidden="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CustomShape 2" hidden="1"/>
          <p:cNvSpPr/>
          <p:nvPr/>
        </p:nvSpPr>
        <p:spPr>
          <a:xfrm>
            <a:off x="64080" y="69840"/>
            <a:ext cx="9012960" cy="669312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chemeClr val="tx1">
                <a:alpha val="100000"/>
              </a:schemeClr>
            </a:solidFill>
            <a:round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65160" y="69840"/>
            <a:ext cx="9012960" cy="6691680"/>
          </a:xfrm>
          <a:prstGeom prst="roundRect">
            <a:avLst>
              <a:gd name="adj" fmla="val 4929"/>
            </a:avLst>
          </a:prstGeom>
          <a:blipFill rotWithShape="0">
            <a:blip r:embed="rId15"/>
            <a:tile/>
          </a:blipFill>
          <a:ln w="6480" cap="sq">
            <a:solidFill>
              <a:schemeClr val="tx1">
                <a:alpha val="100000"/>
              </a:schemeClr>
            </a:solidFill>
            <a:round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47" name="PlaceHolder 5"/>
          <p:cNvSpPr>
            <a:spLocks noGrp="1"/>
          </p:cNvSpPr>
          <p:nvPr>
            <p:ph type="dt"/>
          </p:nvPr>
        </p:nvSpPr>
        <p:spPr>
          <a:xfrm>
            <a:off x="6172200" y="6191280"/>
            <a:ext cx="2476080" cy="4759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52866B1-F920-404B-A222-A37DB56AF5CC}" type="datetime">
              <a:rPr lang="ru-RU" sz="1400" b="0" strike="noStrike" spc="-1">
                <a:solidFill>
                  <a:srgbClr val="696464"/>
                </a:solidFill>
                <a:latin typeface="Perpetua"/>
              </a:rPr>
              <a:pPr algn="r">
                <a:lnSpc>
                  <a:spcPct val="100000"/>
                </a:lnSpc>
              </a:pPr>
              <a:t>10.03.2022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/>
          </p:nvPr>
        </p:nvSpPr>
        <p:spPr>
          <a:xfrm>
            <a:off x="914400" y="6172200"/>
            <a:ext cx="3962160" cy="4568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146160" y="6210360"/>
            <a:ext cx="456840" cy="45684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fld id="{69064EF3-B1E1-417E-9623-93873B50EDBA}" type="slidenum">
              <a:rPr lang="ru-RU" sz="1400" b="0" strike="noStrike" spc="-1">
                <a:solidFill>
                  <a:srgbClr val="FFFFFF"/>
                </a:solidFill>
                <a:latin typeface="Franklin Gothic Book"/>
              </a:rPr>
              <a:pPr algn="ct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50" name="CustomShape 8"/>
          <p:cNvSpPr/>
          <p:nvPr/>
        </p:nvSpPr>
        <p:spPr>
          <a:xfrm>
            <a:off x="63000" y="1449360"/>
            <a:ext cx="9021240" cy="15271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80">
            <a:noFill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CustomShape 9"/>
          <p:cNvSpPr/>
          <p:nvPr/>
        </p:nvSpPr>
        <p:spPr>
          <a:xfrm>
            <a:off x="63000" y="1396800"/>
            <a:ext cx="9021240" cy="12024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80">
            <a:noFill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CustomShape 10"/>
          <p:cNvSpPr/>
          <p:nvPr/>
        </p:nvSpPr>
        <p:spPr>
          <a:xfrm>
            <a:off x="63000" y="2976480"/>
            <a:ext cx="9021240" cy="110160"/>
          </a:xfrm>
          <a:prstGeom prst="rect">
            <a:avLst/>
          </a:prstGeom>
          <a:solidFill>
            <a:schemeClr val="accent5"/>
          </a:solidFill>
          <a:ln w="19080">
            <a:noFill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PlaceHolder 11"/>
          <p:cNvSpPr>
            <a:spLocks noGrp="1"/>
          </p:cNvSpPr>
          <p:nvPr>
            <p:ph type="title"/>
          </p:nvPr>
        </p:nvSpPr>
        <p:spPr>
          <a:xfrm>
            <a:off x="457200" y="1505880"/>
            <a:ext cx="8229240" cy="1469520"/>
          </a:xfrm>
          <a:prstGeom prst="rect">
            <a:avLst/>
          </a:prstGeom>
        </p:spPr>
        <p:txBody>
          <a:bodyPr lIns="90000" tIns="4500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Franklin Gothic Book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5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64080" y="69840"/>
            <a:ext cx="9012960" cy="6693120"/>
          </a:xfrm>
          <a:prstGeom prst="roundRect">
            <a:avLst>
              <a:gd name="adj" fmla="val 4929"/>
            </a:avLst>
          </a:prstGeom>
          <a:solidFill>
            <a:srgbClr val="FFFFFF"/>
          </a:solidFill>
          <a:ln w="6480" cap="sq">
            <a:solidFill>
              <a:schemeClr val="tx1">
                <a:alpha val="100000"/>
              </a:schemeClr>
            </a:solidFill>
            <a:round/>
          </a:ln>
          <a:effectLst>
            <a:outerShdw blurRad="38100" dist="2556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/>
        </p:style>
      </p:sp>
      <p:sp>
        <p:nvSpPr>
          <p:cNvPr id="93" name="PlaceHolder 3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90000" tIns="4500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696464"/>
                </a:solidFill>
                <a:latin typeface="Franklin Gothic Book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dt"/>
          </p:nvPr>
        </p:nvSpPr>
        <p:spPr>
          <a:xfrm>
            <a:off x="6172200" y="6191280"/>
            <a:ext cx="2476080" cy="4759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E879634-656E-4E88-BF06-CFB80A8CA895}" type="datetime">
              <a:rPr lang="ru-RU" sz="1400" b="0" strike="noStrike" spc="-1">
                <a:solidFill>
                  <a:srgbClr val="696464"/>
                </a:solidFill>
                <a:latin typeface="Perpetua"/>
              </a:rPr>
              <a:pPr algn="r">
                <a:lnSpc>
                  <a:spcPct val="100000"/>
                </a:lnSpc>
              </a:pPr>
              <a:t>10.03.2022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ftr"/>
          </p:nvPr>
        </p:nvSpPr>
        <p:spPr>
          <a:xfrm>
            <a:off x="914400" y="6172200"/>
            <a:ext cx="3962160" cy="4568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sldNum"/>
          </p:nvPr>
        </p:nvSpPr>
        <p:spPr>
          <a:xfrm>
            <a:off x="146160" y="6210360"/>
            <a:ext cx="456840" cy="45684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fld id="{7E23AABB-08EA-47F9-889F-236FA35D766B}" type="slidenum">
              <a:rPr lang="ru-RU" sz="1400" b="0" strike="noStrike" spc="-1">
                <a:solidFill>
                  <a:srgbClr val="FFFFFF"/>
                </a:solidFill>
                <a:latin typeface="Franklin Gothic Book"/>
              </a:rPr>
              <a:pPr algn="ctr">
                <a:lnSpc>
                  <a:spcPct val="100000"/>
                </a:lnSpc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74320" indent="-273960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Образец текста</a:t>
            </a:r>
          </a:p>
          <a:p>
            <a:pPr marL="548640" lvl="1" indent="-228240">
              <a:lnSpc>
                <a:spcPct val="100000"/>
              </a:lnSpc>
              <a:spcBef>
                <a:spcPts val="371"/>
              </a:spcBef>
              <a:buClr>
                <a:srgbClr val="9B2D1F"/>
              </a:buClr>
              <a:buSzPct val="85000"/>
              <a:buFont typeface="Wingdings 2" charset="2"/>
              <a:buChar char=""/>
            </a:pPr>
            <a:r>
              <a:rPr lang="ru-RU" sz="2400" b="0" strike="noStrike" spc="-1">
                <a:solidFill>
                  <a:srgbClr val="000000"/>
                </a:solidFill>
                <a:latin typeface="Perpetua"/>
              </a:rPr>
              <a:t>Второй уровень</a:t>
            </a:r>
          </a:p>
          <a:p>
            <a:pPr marL="822960" lvl="2" indent="-228240">
              <a:lnSpc>
                <a:spcPct val="100000"/>
              </a:lnSpc>
              <a:spcBef>
                <a:spcPts val="371"/>
              </a:spcBef>
              <a:buClr>
                <a:srgbClr val="E5B1AB"/>
              </a:buClr>
              <a:buSzPct val="85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Третий уровень</a:t>
            </a:r>
          </a:p>
          <a:p>
            <a:pPr marL="1097280" lvl="3" indent="-228240">
              <a:lnSpc>
                <a:spcPct val="100000"/>
              </a:lnSpc>
              <a:spcBef>
                <a:spcPts val="371"/>
              </a:spcBef>
              <a:buClr>
                <a:srgbClr val="A28E6A"/>
              </a:buClr>
              <a:buSzPct val="80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Четвертый уровень</a:t>
            </a:r>
          </a:p>
          <a:p>
            <a:pPr marL="1371600" lvl="4" indent="-228240">
              <a:lnSpc>
                <a:spcPct val="100000"/>
              </a:lnSpc>
              <a:spcBef>
                <a:spcPts val="371"/>
              </a:spcBef>
              <a:buClr>
                <a:srgbClr val="A28E6A"/>
              </a:buClr>
              <a:buFont typeface="StarSymbol"/>
              <a:buChar char="o"/>
            </a:pPr>
            <a:r>
              <a:rPr lang="ru-RU" sz="2000" b="0" strike="noStrike" spc="-1">
                <a:solidFill>
                  <a:srgbClr val="000000"/>
                </a:solidFill>
                <a:latin typeface="Perpetua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О какой империи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Древнего мира идет речь?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611640" y="1447920"/>
            <a:ext cx="8074800" cy="457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1000"/>
          </a:bodyPr>
          <a:lstStyle/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Это государство называли «страной стран»,  так как в него вошли территории завоеванных  Мидии, Лидии, Вавилонии, часть  Древнего Египта.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Самым могущественным правителем был Дарий I.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Столица государства – город Персеполь.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Крупнейшие города державы были связаны «царской дорогой».</a:t>
            </a:r>
          </a:p>
        </p:txBody>
      </p:sp>
      <p:sp>
        <p:nvSpPr>
          <p:cNvPr id="136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914400" y="274680"/>
            <a:ext cx="7772040" cy="777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!!!Греко-персидские войны - это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467640" y="1124640"/>
            <a:ext cx="8424720" cy="48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1000"/>
          </a:bodyPr>
          <a:lstStyle/>
          <a:p>
            <a:pPr marL="514440" indent="-514080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2800" b="1" u="sng" strike="noStrike" spc="-1">
                <a:solidFill>
                  <a:srgbClr val="C00000"/>
                </a:solidFill>
                <a:uFillTx/>
                <a:latin typeface="Perpetua"/>
              </a:rPr>
              <a:t>Составьте определение </a:t>
            </a: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понятию </a:t>
            </a: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греко-персидские войны </a:t>
            </a: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из слов, приведенных ниже </a:t>
            </a:r>
            <a:r>
              <a:rPr lang="ru-RU" sz="2800" b="1" u="sng" strike="noStrike" spc="-1">
                <a:solidFill>
                  <a:srgbClr val="C00000"/>
                </a:solidFill>
                <a:uFillTx/>
                <a:latin typeface="Perpetua"/>
              </a:rPr>
              <a:t>и запишите его в тетрадь</a:t>
            </a: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: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ВОЕННОЕ ПРОТИВОСТОЯНИЕ, 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ГРЕЧЕСКИЕ ГОРОДА-ГОСУДАРСТВА,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МЕЖДУ,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ПЕРСИДСКАЯ ДЕРЖАВА,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И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ПЕРВАЯ ПОЛОВИНА 5 ВЕКА ДО Н.Э.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1" strike="noStrike" spc="-1">
                <a:solidFill>
                  <a:srgbClr val="002060"/>
                </a:solidFill>
                <a:latin typeface="Perpetua"/>
              </a:rPr>
              <a:t>В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914400" y="274680"/>
            <a:ext cx="7772040" cy="777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Работаем в парах: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467640" y="1124640"/>
            <a:ext cx="4320000" cy="48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64000"/>
          </a:bodyPr>
          <a:lstStyle/>
          <a:p>
            <a:pPr algn="ctr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2800" b="1" u="sng" strike="noStrike" spc="-1">
                <a:solidFill>
                  <a:srgbClr val="C00000"/>
                </a:solidFill>
                <a:uFillTx/>
                <a:latin typeface="Perpetua"/>
              </a:rPr>
              <a:t>Посчитайте: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Сколько лет длились греко-персидские войны, если </a:t>
            </a:r>
            <a:r>
              <a:rPr lang="ru-RU" sz="2800" b="1" strike="noStrike" spc="-1">
                <a:solidFill>
                  <a:srgbClr val="000000"/>
                </a:solidFill>
                <a:latin typeface="Perpetua"/>
              </a:rPr>
              <a:t>(500 ‒ 449 г. до н.э.)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Греко-персидские войны закончились в 449 году до н.э. Сколько лет тому назад это было?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5508000" y="1556640"/>
            <a:ext cx="273600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Perpetua"/>
              </a:rPr>
              <a:t>51 год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>
            <a:off x="5399640" y="3789000"/>
            <a:ext cx="374400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Perpetua"/>
              </a:rPr>
              <a:t>2471 лет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914400" y="274680"/>
            <a:ext cx="7772040" cy="777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Работаем в парах: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467640" y="1124640"/>
            <a:ext cx="5112360" cy="48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42000"/>
          </a:bodyPr>
          <a:lstStyle/>
          <a:p>
            <a:pPr algn="ctr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2800" b="1" u="sng" strike="noStrike" spc="-1">
                <a:solidFill>
                  <a:srgbClr val="C00000"/>
                </a:solidFill>
                <a:uFillTx/>
                <a:latin typeface="Perpetua"/>
              </a:rPr>
              <a:t>Соотнесите причины войны с названием страны:</a:t>
            </a: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Perpetua"/>
              </a:rPr>
              <a:t>ФАКТ: </a:t>
            </a:r>
            <a:r>
              <a:rPr lang="ru-RU" sz="2200" b="0" strike="noStrike" spc="-1">
                <a:solidFill>
                  <a:srgbClr val="C00000"/>
                </a:solidFill>
                <a:latin typeface="Perpetua"/>
              </a:rPr>
              <a:t>Летом   490 года до н.э. гонец принес в Афины страшную весть «В Марафонской бухте показались корабли персов! Вооружайтесь»»</a:t>
            </a:r>
            <a:endParaRPr lang="ru-RU" sz="22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Стремление заполучить мировое господство.</a:t>
            </a: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 Желание получить беспрепятственный доступ к Эгейскому морю.</a:t>
            </a: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Стремление к независимости и восстановлению торговли в прежних объемах</a:t>
            </a: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6156000" y="2599560"/>
            <a:ext cx="2829600" cy="1065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Персидская держава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6156000" y="4221000"/>
            <a:ext cx="2829600" cy="11876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Perpetua"/>
              </a:rPr>
              <a:t>Греческие полисы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4932000" y="2953800"/>
            <a:ext cx="1151640" cy="32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0350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6"/>
          <p:cNvSpPr/>
          <p:nvPr/>
        </p:nvSpPr>
        <p:spPr>
          <a:xfrm flipV="1">
            <a:off x="5148000" y="3351960"/>
            <a:ext cx="935640" cy="64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0350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7"/>
          <p:cNvSpPr/>
          <p:nvPr/>
        </p:nvSpPr>
        <p:spPr>
          <a:xfrm>
            <a:off x="5580000" y="4821120"/>
            <a:ext cx="503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0350B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-108360" y="34920"/>
            <a:ext cx="9360720" cy="93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13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!!!Основные события греко-персидских войн 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467640" y="1124640"/>
            <a:ext cx="4320000" cy="48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581"/>
              </a:spcBef>
            </a:pPr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</a:pPr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5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6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7"/>
          <p:cNvSpPr/>
          <p:nvPr/>
        </p:nvSpPr>
        <p:spPr>
          <a:xfrm>
            <a:off x="917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8"/>
          <p:cNvSpPr/>
          <p:nvPr/>
        </p:nvSpPr>
        <p:spPr>
          <a:xfrm>
            <a:off x="1069920" y="7700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9"/>
          <p:cNvSpPr/>
          <p:nvPr/>
        </p:nvSpPr>
        <p:spPr>
          <a:xfrm>
            <a:off x="1222200" y="9223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10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11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2"/>
          <p:cNvSpPr/>
          <p:nvPr/>
        </p:nvSpPr>
        <p:spPr>
          <a:xfrm>
            <a:off x="917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47" name="Table 13"/>
          <p:cNvGraphicFramePr/>
          <p:nvPr/>
        </p:nvGraphicFramePr>
        <p:xfrm>
          <a:off x="291600" y="1074600"/>
          <a:ext cx="8744400" cy="4779240"/>
        </p:xfrm>
        <a:graphic>
          <a:graphicData uri="http://schemas.openxmlformats.org/drawingml/2006/table">
            <a:tbl>
              <a:tblPr/>
              <a:tblGrid>
                <a:gridCol w="1184040"/>
                <a:gridCol w="2121840"/>
                <a:gridCol w="2054520"/>
                <a:gridCol w="1943640"/>
                <a:gridCol w="1440360"/>
              </a:tblGrid>
              <a:tr h="1274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Дата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Событие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Предводитель персов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Предводитель греков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Результат сражения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</a:tr>
              <a:tr h="68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C00000"/>
                          </a:solidFill>
                          <a:latin typeface="Perpetua"/>
                        </a:rPr>
                        <a:t>490 г. до н.э.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C00000"/>
                          </a:solidFill>
                          <a:latin typeface="Perpetua"/>
                        </a:rPr>
                        <a:t>Марафонское сражение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68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480 г. до н.э.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Фермопильская битва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68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480 г. до н.э.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Саламинская битва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68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479 г. до н.э.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Битва при Платеях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68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449 г. до н.э.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Мир с персами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914400" y="274680"/>
            <a:ext cx="7772040" cy="1785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56000"/>
          </a:bodyPr>
          <a:lstStyle/>
          <a:p>
            <a:pPr>
              <a:lnSpc>
                <a:spcPct val="100000"/>
              </a:lnSpc>
            </a:pPr>
            <a:r>
              <a:rPr lang="arn-CL" sz="4000" b="0" strike="noStrike" spc="-1">
                <a:solidFill>
                  <a:srgbClr val="696464"/>
                </a:solidFill>
                <a:latin typeface="Franklin Gothic Book"/>
              </a:rPr>
              <a:t>https://yandex.ru/video/preview/14272643705399325349</a:t>
            </a:r>
            <a:r>
              <a:rPr lang="ru-RU" sz="4000" b="0" strike="noStrike" spc="-1">
                <a:solidFill>
                  <a:srgbClr val="696464"/>
                </a:solidFill>
                <a:latin typeface="Franklin Gothic Book"/>
              </a:rPr>
              <a:t> </a:t>
            </a:r>
            <a:r>
              <a:t/>
            </a:r>
            <a:br/>
            <a:r>
              <a:rPr lang="ru-RU" sz="4000" b="0" strike="noStrike" spc="-1">
                <a:solidFill>
                  <a:srgbClr val="696464"/>
                </a:solidFill>
                <a:latin typeface="Franklin Gothic Book"/>
              </a:rPr>
              <a:t> (1 мин.42 с. – 4 мин.)</a:t>
            </a:r>
            <a:r>
              <a:rPr lang="arn-CL" sz="4000" b="0" strike="noStrike" spc="-1">
                <a:solidFill>
                  <a:srgbClr val="696464"/>
                </a:solidFill>
                <a:latin typeface="Franklin Gothic Book"/>
              </a:rPr>
              <a:t> 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pic>
        <p:nvPicPr>
          <p:cNvPr id="249" name="Picture 17"/>
          <p:cNvPicPr/>
          <p:nvPr/>
        </p:nvPicPr>
        <p:blipFill>
          <a:blip r:embed="rId2"/>
          <a:srcRect l="3746" t="18917" r="50781" b="28816"/>
          <a:stretch/>
        </p:blipFill>
        <p:spPr>
          <a:xfrm>
            <a:off x="1763640" y="1917000"/>
            <a:ext cx="5436720" cy="46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Работаем с текстом учебника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(с. 161-164)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pic>
        <p:nvPicPr>
          <p:cNvPr id="251" name="Picture 2" descr="https://ds04.infourok.ru/uploads/ex/1359/0012c480-420ee3fe/img3.jpg"/>
          <p:cNvPicPr/>
          <p:nvPr/>
        </p:nvPicPr>
        <p:blipFill>
          <a:blip r:embed="rId2"/>
          <a:stretch/>
        </p:blipFill>
        <p:spPr>
          <a:xfrm>
            <a:off x="267480" y="1484640"/>
            <a:ext cx="8704440" cy="489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Конкурс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на самого внимательного читателя!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683640" y="1772640"/>
            <a:ext cx="7632360" cy="362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 Поставь буквы так, чтобы получилось слово, которое имеет отношение к Марафонской битве.</a:t>
            </a:r>
            <a:r>
              <a:rPr lang="ru-RU" sz="3200" b="0" i="1" strike="noStrike" spc="-1">
                <a:solidFill>
                  <a:srgbClr val="000000"/>
                </a:solidFill>
                <a:latin typeface="Perpetua"/>
              </a:rPr>
              <a:t> 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C00000"/>
                </a:solidFill>
                <a:latin typeface="Perpetua"/>
              </a:rPr>
              <a:t>Г Т</a:t>
            </a:r>
            <a:r>
              <a:rPr lang="ru-RU" sz="5400" b="1" i="1" strike="noStrike" spc="-1">
                <a:solidFill>
                  <a:srgbClr val="C00000"/>
                </a:solidFill>
                <a:latin typeface="Perpetua"/>
              </a:rPr>
              <a:t> </a:t>
            </a:r>
            <a:r>
              <a:rPr lang="ru-RU" sz="5400" b="1" strike="noStrike" spc="-1">
                <a:solidFill>
                  <a:srgbClr val="C00000"/>
                </a:solidFill>
                <a:latin typeface="Perpetua"/>
              </a:rPr>
              <a:t>С А Т Р Е</a:t>
            </a:r>
            <a:endParaRPr lang="ru-RU" sz="5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107640" y="274680"/>
            <a:ext cx="892872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Конкурс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на самого внимательного читателя!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683640" y="1772640"/>
            <a:ext cx="7632360" cy="328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 2. Отметь правильный вариант.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 </a:t>
            </a:r>
            <a:r>
              <a:rPr lang="ru-RU" sz="3200" b="1" strike="noStrike" spc="-1">
                <a:solidFill>
                  <a:srgbClr val="C00000"/>
                </a:solidFill>
                <a:latin typeface="Perpetua"/>
              </a:rPr>
              <a:t>Стратег — это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А) игрок;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Б) военачальник;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В) любой воин;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Г) спортсмен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107640" y="274680"/>
            <a:ext cx="892872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Конкурс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на самого внимательного читателя!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51640" y="1410480"/>
            <a:ext cx="8712720" cy="685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 3. Отметь</a:t>
            </a: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 </a:t>
            </a: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верный</a:t>
            </a: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 ответ</a:t>
            </a: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Какое предложение содержит ошибку?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А) Персы проиграли Марафонское сражение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Б) Все греческие полисы отправили отряды воинов на помощь афинянам в Марафонском сражении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В) Персидской державой в начале </a:t>
            </a:r>
            <a:r>
              <a:rPr lang="ru-RU" sz="3200" b="0" i="1" strike="noStrike" spc="-1">
                <a:solidFill>
                  <a:srgbClr val="C00000"/>
                </a:solidFill>
                <a:latin typeface="Perpetua"/>
              </a:rPr>
              <a:t>V</a:t>
            </a: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 века до н. э. правил царь-завоеватель Дарий Первый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Г) Спартанцы не желали покоряться персам и сбросили послов в колодец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107640" y="274680"/>
            <a:ext cx="892872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Конкурс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на самого внимательного читателя!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251640" y="1410480"/>
            <a:ext cx="8712720" cy="398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 4. Отметь</a:t>
            </a: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 </a:t>
            </a: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правильный</a:t>
            </a: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 ответ</a:t>
            </a: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. 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Подумай, кто сказал или мог сказать эту фразу? «Я — повелитель, царь всех царей и владыка всех людей!»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А) Афинский воин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Б) Мильтиад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В) Персидский воин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Г) Дарий I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914400" y="274680"/>
            <a:ext cx="7772040" cy="799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Персидская держава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914400" y="1447920"/>
            <a:ext cx="7772040" cy="457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5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6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7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8"/>
          <p:cNvSpPr/>
          <p:nvPr/>
        </p:nvSpPr>
        <p:spPr>
          <a:xfrm>
            <a:off x="917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9"/>
          <p:cNvSpPr/>
          <p:nvPr/>
        </p:nvSpPr>
        <p:spPr>
          <a:xfrm>
            <a:off x="2771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10"/>
          <p:cNvSpPr/>
          <p:nvPr/>
        </p:nvSpPr>
        <p:spPr>
          <a:xfrm>
            <a:off x="1222200" y="9223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11"/>
          <p:cNvSpPr/>
          <p:nvPr/>
        </p:nvSpPr>
        <p:spPr>
          <a:xfrm>
            <a:off x="1374840" y="10746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12"/>
          <p:cNvSpPr/>
          <p:nvPr/>
        </p:nvSpPr>
        <p:spPr>
          <a:xfrm>
            <a:off x="1527120" y="12272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13"/>
          <p:cNvSpPr/>
          <p:nvPr/>
        </p:nvSpPr>
        <p:spPr>
          <a:xfrm>
            <a:off x="1679400" y="13795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14"/>
          <p:cNvSpPr/>
          <p:nvPr/>
        </p:nvSpPr>
        <p:spPr>
          <a:xfrm>
            <a:off x="1832040" y="15318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5"/>
          <p:cNvSpPr/>
          <p:nvPr/>
        </p:nvSpPr>
        <p:spPr>
          <a:xfrm>
            <a:off x="1984320" y="16844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16"/>
          <p:cNvSpPr/>
          <p:nvPr/>
        </p:nvSpPr>
        <p:spPr>
          <a:xfrm>
            <a:off x="2136600" y="183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Picture 30"/>
          <p:cNvPicPr/>
          <p:nvPr/>
        </p:nvPicPr>
        <p:blipFill>
          <a:blip r:embed="rId2"/>
          <a:srcRect l="12553" t="20834" b="7367"/>
          <a:stretch/>
        </p:blipFill>
        <p:spPr>
          <a:xfrm>
            <a:off x="170640" y="1379520"/>
            <a:ext cx="8780760" cy="5244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107640" y="378720"/>
            <a:ext cx="8928720" cy="889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27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Конкурс </a:t>
            </a:r>
            <a:r>
              <a:t/>
            </a:r>
            <a:br/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на самого внимательного читателя!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525960" y="1344960"/>
            <a:ext cx="53445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Perpetua"/>
              </a:rPr>
              <a:t>5. Заполните таблицу</a:t>
            </a:r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262" name="Table 3"/>
          <p:cNvGraphicFramePr/>
          <p:nvPr/>
        </p:nvGraphicFramePr>
        <p:xfrm>
          <a:off x="971640" y="2061000"/>
          <a:ext cx="7200360" cy="1112040"/>
        </p:xfrm>
        <a:graphic>
          <a:graphicData uri="http://schemas.openxmlformats.org/drawingml/2006/table">
            <a:tbl>
              <a:tblPr/>
              <a:tblGrid>
                <a:gridCol w="3600360"/>
                <a:gridCol w="3600360"/>
              </a:tblGrid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Афиняне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Персы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</a:tbl>
          </a:graphicData>
        </a:graphic>
      </p:graphicFrame>
      <p:sp>
        <p:nvSpPr>
          <p:cNvPr id="263" name="CustomShape 4"/>
          <p:cNvSpPr/>
          <p:nvPr/>
        </p:nvSpPr>
        <p:spPr>
          <a:xfrm>
            <a:off x="148320" y="4222080"/>
            <a:ext cx="882360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C00000"/>
                </a:solidFill>
                <a:latin typeface="Perpetua"/>
              </a:rPr>
              <a:t>А) Победили в Марафонской битве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C00000"/>
                </a:solidFill>
                <a:latin typeface="Perpetua"/>
              </a:rPr>
              <a:t>Б) Имели численное превосходство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C00000"/>
                </a:solidFill>
                <a:latin typeface="Perpetua"/>
              </a:rPr>
              <a:t>В) Требовали земли и воды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C00000"/>
                </a:solidFill>
                <a:latin typeface="Perpetua"/>
              </a:rPr>
              <a:t>Г) Просили помощи у Спарты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914400" y="274680"/>
            <a:ext cx="7772040" cy="70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3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Вопросы на размышление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179640" y="1052640"/>
            <a:ext cx="8712720" cy="554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7000"/>
          </a:bodyPr>
          <a:lstStyle/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Жители многих полисов Эллады считали безнадежным сопротивляться персам и покорились Дарию, и только Афины и Спарта решили дать отпор чужеземцам. Как вы оцениваете этот факт? </a:t>
            </a: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Почему на должность стратега для борьбы с персами Народное собрание избрало Мильтиада? Какими качествами военачальника он обладал, и как это отразится на дальнейшей судьбе Эллады?</a:t>
            </a: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2600" b="0" strike="noStrike" spc="-1">
                <a:solidFill>
                  <a:srgbClr val="000000"/>
                </a:solidFill>
                <a:latin typeface="Perpetua"/>
              </a:rPr>
              <a:t>Как вы оцениваете действия спартанцев и других греков, которые в трудное время не оказали помощи  афинянам? Какие выводы из этого можно сделать?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914400" y="274680"/>
            <a:ext cx="7772040" cy="70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94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Подведем итоги: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7" name="TextShape 2"/>
          <p:cNvSpPr txBox="1"/>
          <p:nvPr/>
        </p:nvSpPr>
        <p:spPr>
          <a:xfrm>
            <a:off x="201240" y="1124640"/>
            <a:ext cx="8928720" cy="5184360"/>
          </a:xfrm>
          <a:prstGeom prst="rect">
            <a:avLst/>
          </a:prstGeom>
          <a:blipFill rotWithShape="0">
            <a:blip r:embed="rId2"/>
            <a:tile/>
          </a:blipFill>
          <a:ln w="936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txBody>
          <a:bodyPr lIns="90000" tIns="45000" rIns="90000" bIns="45000">
            <a:normAutofit/>
          </a:bodyPr>
          <a:lstStyle/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Греко-персидские войны - это….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Эти события произошли в ………?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Причинами греко-персидских войн для Персии стали - ….; 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   для греческих полисов - …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Один из первых военный конфликтов -  …?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ru-RU" sz="3000" b="1" strike="noStrike" spc="-1">
                <a:solidFill>
                  <a:srgbClr val="FF0000"/>
                </a:solidFill>
                <a:latin typeface="Perpetua"/>
              </a:rPr>
              <a:t>В Марафонском сражении победу одержат …?</a:t>
            </a: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3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914400" y="274680"/>
            <a:ext cx="7772040" cy="70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3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Выводы, к которым мы пришли: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201240" y="1124640"/>
            <a:ext cx="8928720" cy="5184360"/>
          </a:xfrm>
          <a:prstGeom prst="rect">
            <a:avLst/>
          </a:prstGeom>
          <a:blipFill rotWithShape="0">
            <a:blip r:embed="rId2"/>
            <a:tile/>
          </a:blipFill>
          <a:ln w="9360">
            <a:solidFill>
              <a:srgbClr val="000000"/>
            </a:solidFill>
            <a:round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txBody>
          <a:bodyPr lIns="90000" tIns="45000" rIns="90000" bIns="45000">
            <a:normAutofit/>
          </a:bodyPr>
          <a:lstStyle/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3300" b="1" strike="noStrike" spc="-1">
                <a:solidFill>
                  <a:srgbClr val="C00000"/>
                </a:solidFill>
                <a:latin typeface="Perpetua"/>
              </a:rPr>
              <a:t>Нельзя сдаваться без …..</a:t>
            </a:r>
            <a:endParaRPr lang="ru-RU" sz="33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3300" b="1" strike="noStrike" spc="-1">
                <a:solidFill>
                  <a:srgbClr val="C00000"/>
                </a:solidFill>
                <a:latin typeface="Perpetua"/>
              </a:rPr>
              <a:t>Одолеть врага можно только …</a:t>
            </a:r>
            <a:endParaRPr lang="ru-RU" sz="33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3300" b="1" strike="noStrike" spc="-1">
                <a:solidFill>
                  <a:srgbClr val="C00000"/>
                </a:solidFill>
                <a:latin typeface="Perpetua"/>
              </a:rPr>
              <a:t>Важно знать, что если «сегодня» ты не оказал помощь, то завтра … </a:t>
            </a:r>
            <a:endParaRPr lang="ru-RU" sz="3300" b="0" strike="noStrike" spc="-1">
              <a:solidFill>
                <a:srgbClr val="000000"/>
              </a:solidFill>
              <a:latin typeface="Perpetua"/>
            </a:endParaRPr>
          </a:p>
          <a:p>
            <a:pPr marL="514440" indent="-51408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Franklin Gothic Book"/>
              <a:buAutoNum type="arabicPeriod"/>
            </a:pPr>
            <a:r>
              <a:rPr lang="ru-RU" sz="3300" b="1" strike="noStrike" spc="-1">
                <a:solidFill>
                  <a:srgbClr val="C00000"/>
                </a:solidFill>
                <a:latin typeface="Perpetua"/>
              </a:rPr>
              <a:t>Победу можно одержать не только числом, но и …</a:t>
            </a:r>
            <a:endParaRPr lang="ru-RU" sz="33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endParaRPr lang="ru-RU" sz="33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Домашнее задание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5189760" y="1340640"/>
            <a:ext cx="3672000" cy="457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31000"/>
          </a:bodyPr>
          <a:lstStyle/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3200" b="1" strike="noStrike" spc="-1">
                <a:solidFill>
                  <a:srgbClr val="C00000"/>
                </a:solidFill>
                <a:latin typeface="Perpetua"/>
              </a:rPr>
              <a:t>НАРИСОВАТЬ В ТЕТРАДИ</a:t>
            </a: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 ПО ВЫБОРУ ЛИБО персидского воина, ЛИБО греческого, ОБЯЗАТЕЛЬНО обратив внимание на одежду и вооружение.</a:t>
            </a:r>
            <a:endParaRPr lang="ru-RU" sz="3200" b="0" strike="noStrike" spc="-1">
              <a:solidFill>
                <a:srgbClr val="000000"/>
              </a:solidFill>
              <a:latin typeface="Perpetua"/>
            </a:endParaRPr>
          </a:p>
          <a:p>
            <a:pPr algn="just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3200" b="1" strike="noStrike" spc="-1">
                <a:solidFill>
                  <a:srgbClr val="C00000"/>
                </a:solidFill>
                <a:latin typeface="Perpetua"/>
              </a:rPr>
              <a:t>ВАЖНО!</a:t>
            </a:r>
            <a:r>
              <a:rPr lang="ru-RU" sz="3200" b="0" strike="noStrike" spc="-1">
                <a:solidFill>
                  <a:srgbClr val="C00000"/>
                </a:solidFill>
                <a:latin typeface="Perpetua"/>
              </a:rPr>
              <a:t> Каждый ЗНАЧИМЫЙ элемент (одежды и вооружения) должен быть подписан</a:t>
            </a:r>
            <a:endParaRPr lang="ru-RU" sz="3200" b="0" strike="noStrike" spc="-1">
              <a:solidFill>
                <a:srgbClr val="000000"/>
              </a:solidFill>
              <a:latin typeface="Perpetua"/>
            </a:endParaRPr>
          </a:p>
          <a:p>
            <a:pPr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Perpetua"/>
              </a:rPr>
              <a:t> </a:t>
            </a:r>
          </a:p>
        </p:txBody>
      </p:sp>
      <p:pic>
        <p:nvPicPr>
          <p:cNvPr id="274" name="Picture 2" descr="https://ds04.infourok.ru/uploads/ex/00ae/00123ca5-0820c419/14/img7.jpg"/>
          <p:cNvPicPr/>
          <p:nvPr/>
        </p:nvPicPr>
        <p:blipFill>
          <a:blip r:embed="rId2"/>
          <a:srcRect l="13397" r="3319"/>
          <a:stretch/>
        </p:blipFill>
        <p:spPr>
          <a:xfrm>
            <a:off x="251640" y="1484640"/>
            <a:ext cx="4934160" cy="36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0" y="116640"/>
            <a:ext cx="9072720" cy="93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1000"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696464"/>
                </a:solidFill>
                <a:latin typeface="Franklin Gothic Book"/>
              </a:rPr>
              <a:t>Оцените и прокомментируйте свою работу на уроке, поставив СЕБЕ оценку на листе самооценки</a:t>
            </a:r>
            <a:endParaRPr lang="ru-RU" sz="3200" b="0" strike="noStrike" spc="-1">
              <a:solidFill>
                <a:srgbClr val="000000"/>
              </a:solidFill>
              <a:latin typeface="Perpetua"/>
            </a:endParaRPr>
          </a:p>
        </p:txBody>
      </p:sp>
      <p:graphicFrame>
        <p:nvGraphicFramePr>
          <p:cNvPr id="276" name="Table 2"/>
          <p:cNvGraphicFramePr/>
          <p:nvPr/>
        </p:nvGraphicFramePr>
        <p:xfrm>
          <a:off x="107640" y="1052640"/>
          <a:ext cx="8964000" cy="4080240"/>
        </p:xfrm>
        <a:graphic>
          <a:graphicData uri="http://schemas.openxmlformats.org/drawingml/2006/table">
            <a:tbl>
              <a:tblPr/>
              <a:tblGrid>
                <a:gridCol w="2298240"/>
                <a:gridCol w="2221920"/>
                <a:gridCol w="2221920"/>
                <a:gridCol w="2221920"/>
              </a:tblGrid>
              <a:tr h="35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Критерии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«5»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«4»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«3»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1. Ответы на вопросы  устно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верно, был активен (-на) на уроке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НЕ всегда верно, был (-а) активен (-на) на уроке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НЕ всегда верно, был (-а) НЕ всегда активен (-на) на уроке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2. Работа с картой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 и аккуратно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правильно, НО НЕ аккуратно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НЕ все задания выполнил (-а) правильно и аккуратно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3. Выполнение заданий в парах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выполнили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БОЛЬШИНСТВО заданий выполнили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ПОЛОВИНУ заданий выполнили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11358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4. Ответы на вопросы теста (конкурс на самого внимательного читателя)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БОЛЬШИНСТВО заданий выполнил (-а)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ПОЛОВИНУ заданий выполнил (-а) правильно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1553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5. Ведение записей в тетради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необходимые записи в тетради сделаны аккуратно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необходимые записи в тетради сделаны, НО без соблюдения требований оформления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НЕ все записи в тетради сделаны, НЕ везде соблюдены правила оформления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914400" y="274680"/>
            <a:ext cx="7772040" cy="777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39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О какой стране идет речь дальше?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611640" y="1447920"/>
            <a:ext cx="8074800" cy="457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/>
          </a:bodyPr>
          <a:lstStyle/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Эту страну сами жители называют Элладой.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Здесь впервые появилась демократия, что в переводе означает «власть народа».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Эта страна является родиной Олимпийских игр.</a:t>
            </a:r>
          </a:p>
          <a:p>
            <a:pPr marL="274320" indent="-273960" algn="just">
              <a:lnSpc>
                <a:spcPct val="100000"/>
              </a:lnSpc>
              <a:spcBef>
                <a:spcPts val="581"/>
              </a:spcBef>
              <a:buClr>
                <a:srgbClr val="D34817"/>
              </a:buClr>
              <a:buSzPct val="85000"/>
              <a:buFont typeface="Wingdings 2" charset="2"/>
              <a:buChar char=""/>
            </a:pPr>
            <a:r>
              <a:rPr lang="ru-RU" sz="2800" b="0" strike="noStrike" spc="-1">
                <a:solidFill>
                  <a:srgbClr val="000000"/>
                </a:solidFill>
                <a:latin typeface="Perpetua"/>
              </a:rPr>
              <a:t>Именно эта страна «подарила» миру удивительные мифы «Одиссею» и «Илиаду».</a:t>
            </a:r>
          </a:p>
        </p:txBody>
      </p:sp>
      <p:sp>
        <p:nvSpPr>
          <p:cNvPr id="156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914400" y="274680"/>
            <a:ext cx="7772040" cy="799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Древняя Греция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5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6"/>
          <p:cNvSpPr/>
          <p:nvPr/>
        </p:nvSpPr>
        <p:spPr>
          <a:xfrm>
            <a:off x="765000" y="465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7"/>
          <p:cNvSpPr/>
          <p:nvPr/>
        </p:nvSpPr>
        <p:spPr>
          <a:xfrm>
            <a:off x="917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8"/>
          <p:cNvSpPr/>
          <p:nvPr/>
        </p:nvSpPr>
        <p:spPr>
          <a:xfrm>
            <a:off x="2771640" y="617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9"/>
          <p:cNvSpPr/>
          <p:nvPr/>
        </p:nvSpPr>
        <p:spPr>
          <a:xfrm>
            <a:off x="1222200" y="9223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10"/>
          <p:cNvSpPr/>
          <p:nvPr/>
        </p:nvSpPr>
        <p:spPr>
          <a:xfrm>
            <a:off x="1374840" y="10746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1"/>
          <p:cNvSpPr/>
          <p:nvPr/>
        </p:nvSpPr>
        <p:spPr>
          <a:xfrm>
            <a:off x="1527120" y="12272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12"/>
          <p:cNvSpPr/>
          <p:nvPr/>
        </p:nvSpPr>
        <p:spPr>
          <a:xfrm>
            <a:off x="1679400" y="13795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13"/>
          <p:cNvSpPr/>
          <p:nvPr/>
        </p:nvSpPr>
        <p:spPr>
          <a:xfrm>
            <a:off x="1832040" y="15318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14"/>
          <p:cNvSpPr/>
          <p:nvPr/>
        </p:nvSpPr>
        <p:spPr>
          <a:xfrm>
            <a:off x="1984320" y="16844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15"/>
          <p:cNvSpPr/>
          <p:nvPr/>
        </p:nvSpPr>
        <p:spPr>
          <a:xfrm>
            <a:off x="2136600" y="183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16"/>
          <p:cNvSpPr/>
          <p:nvPr/>
        </p:nvSpPr>
        <p:spPr>
          <a:xfrm>
            <a:off x="1069920" y="7700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17"/>
          <p:cNvSpPr/>
          <p:nvPr/>
        </p:nvSpPr>
        <p:spPr>
          <a:xfrm>
            <a:off x="1222200" y="9223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8"/>
          <p:cNvSpPr/>
          <p:nvPr/>
        </p:nvSpPr>
        <p:spPr>
          <a:xfrm>
            <a:off x="1374840" y="10746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9"/>
          <p:cNvSpPr/>
          <p:nvPr/>
        </p:nvSpPr>
        <p:spPr>
          <a:xfrm>
            <a:off x="1527120" y="12272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20"/>
          <p:cNvSpPr/>
          <p:nvPr/>
        </p:nvSpPr>
        <p:spPr>
          <a:xfrm>
            <a:off x="1679400" y="13795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1"/>
          <p:cNvSpPr/>
          <p:nvPr/>
        </p:nvSpPr>
        <p:spPr>
          <a:xfrm>
            <a:off x="1832040" y="15318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22"/>
          <p:cNvSpPr/>
          <p:nvPr/>
        </p:nvSpPr>
        <p:spPr>
          <a:xfrm>
            <a:off x="1984320" y="16844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23"/>
          <p:cNvSpPr/>
          <p:nvPr/>
        </p:nvSpPr>
        <p:spPr>
          <a:xfrm>
            <a:off x="2136600" y="183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24"/>
          <p:cNvSpPr/>
          <p:nvPr/>
        </p:nvSpPr>
        <p:spPr>
          <a:xfrm>
            <a:off x="2289240" y="19890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5"/>
          <p:cNvSpPr/>
          <p:nvPr/>
        </p:nvSpPr>
        <p:spPr>
          <a:xfrm>
            <a:off x="2441520" y="21416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26"/>
          <p:cNvSpPr/>
          <p:nvPr/>
        </p:nvSpPr>
        <p:spPr>
          <a:xfrm>
            <a:off x="2593800" y="2293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27"/>
          <p:cNvSpPr/>
          <p:nvPr/>
        </p:nvSpPr>
        <p:spPr>
          <a:xfrm>
            <a:off x="2746440" y="24462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8"/>
          <p:cNvSpPr/>
          <p:nvPr/>
        </p:nvSpPr>
        <p:spPr>
          <a:xfrm>
            <a:off x="2898720" y="25988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29"/>
          <p:cNvSpPr/>
          <p:nvPr/>
        </p:nvSpPr>
        <p:spPr>
          <a:xfrm>
            <a:off x="3051000" y="27511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0"/>
          <p:cNvSpPr/>
          <p:nvPr/>
        </p:nvSpPr>
        <p:spPr>
          <a:xfrm>
            <a:off x="3203640" y="29034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31"/>
          <p:cNvSpPr/>
          <p:nvPr/>
        </p:nvSpPr>
        <p:spPr>
          <a:xfrm>
            <a:off x="3355920" y="305604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Picture 33"/>
          <p:cNvPicPr/>
          <p:nvPr/>
        </p:nvPicPr>
        <p:blipFill>
          <a:blip r:embed="rId2"/>
          <a:srcRect l="24862"/>
          <a:stretch/>
        </p:blipFill>
        <p:spPr>
          <a:xfrm>
            <a:off x="1495080" y="3882240"/>
            <a:ext cx="3739680" cy="2799720"/>
          </a:xfrm>
          <a:prstGeom prst="rect">
            <a:avLst/>
          </a:prstGeom>
          <a:ln>
            <a:noFill/>
          </a:ln>
        </p:spPr>
      </p:pic>
      <p:sp>
        <p:nvSpPr>
          <p:cNvPr id="189" name="CustomShape 32"/>
          <p:cNvSpPr/>
          <p:nvPr/>
        </p:nvSpPr>
        <p:spPr>
          <a:xfrm>
            <a:off x="3508200" y="32083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Picture 36"/>
          <p:cNvPicPr/>
          <p:nvPr/>
        </p:nvPicPr>
        <p:blipFill>
          <a:blip r:embed="rId3"/>
          <a:stretch/>
        </p:blipFill>
        <p:spPr>
          <a:xfrm>
            <a:off x="1495080" y="970200"/>
            <a:ext cx="3740760" cy="2805480"/>
          </a:xfrm>
          <a:prstGeom prst="rect">
            <a:avLst/>
          </a:prstGeom>
          <a:ln>
            <a:noFill/>
          </a:ln>
        </p:spPr>
      </p:pic>
      <p:pic>
        <p:nvPicPr>
          <p:cNvPr id="191" name="Picture 37"/>
          <p:cNvPicPr/>
          <p:nvPr/>
        </p:nvPicPr>
        <p:blipFill>
          <a:blip r:embed="rId4"/>
          <a:srcRect l="54718" t="2127" r="564" b="6038"/>
          <a:stretch/>
        </p:blipFill>
        <p:spPr>
          <a:xfrm>
            <a:off x="5724000" y="970200"/>
            <a:ext cx="2426760" cy="2796480"/>
          </a:xfrm>
          <a:prstGeom prst="rect">
            <a:avLst/>
          </a:prstGeom>
          <a:ln>
            <a:noFill/>
          </a:ln>
        </p:spPr>
      </p:pic>
      <p:pic>
        <p:nvPicPr>
          <p:cNvPr id="192" name="Picture 38"/>
          <p:cNvPicPr/>
          <p:nvPr/>
        </p:nvPicPr>
        <p:blipFill>
          <a:blip r:embed="rId5"/>
          <a:stretch/>
        </p:blipFill>
        <p:spPr>
          <a:xfrm>
            <a:off x="5724000" y="3951000"/>
            <a:ext cx="2426760" cy="266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914400" y="1447920"/>
            <a:ext cx="7772040" cy="457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155520" y="-3154320"/>
            <a:ext cx="4924080" cy="65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4"/>
          <p:cNvSpPr/>
          <p:nvPr/>
        </p:nvSpPr>
        <p:spPr>
          <a:xfrm>
            <a:off x="1892160" y="3244320"/>
            <a:ext cx="5359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arn-CL" sz="1800" b="0" strike="noStrike" spc="-1">
                <a:solidFill>
                  <a:srgbClr val="000000"/>
                </a:solidFill>
                <a:latin typeface="Perpetua"/>
              </a:rPr>
              <a:t>/home/oksana/</a:t>
            </a:r>
            <a:r>
              <a:rPr lang="ru-RU" sz="1800" b="0" strike="noStrike" spc="-1">
                <a:solidFill>
                  <a:srgbClr val="000000"/>
                </a:solidFill>
                <a:latin typeface="Perpetua"/>
              </a:rPr>
              <a:t>Загрузки/1645610683902.</a:t>
            </a:r>
            <a:r>
              <a:rPr lang="arn-CL" sz="1800" b="0" strike="noStrike" spc="-1">
                <a:solidFill>
                  <a:srgbClr val="000000"/>
                </a:solidFill>
                <a:latin typeface="Perpetua"/>
              </a:rPr>
              <a:t>jpg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97" name="Picture 3"/>
          <p:cNvPicPr/>
          <p:nvPr/>
        </p:nvPicPr>
        <p:blipFill>
          <a:blip r:embed="rId2"/>
          <a:srcRect b="7468"/>
          <a:stretch/>
        </p:blipFill>
        <p:spPr>
          <a:xfrm rot="16200000">
            <a:off x="1163160" y="-1028880"/>
            <a:ext cx="6721920" cy="8808480"/>
          </a:xfrm>
          <a:prstGeom prst="rect">
            <a:avLst/>
          </a:prstGeom>
          <a:ln>
            <a:noFill/>
          </a:ln>
        </p:spPr>
      </p:pic>
      <p:sp>
        <p:nvSpPr>
          <p:cNvPr id="198" name="Line 5"/>
          <p:cNvSpPr/>
          <p:nvPr/>
        </p:nvSpPr>
        <p:spPr>
          <a:xfrm>
            <a:off x="971280" y="548640"/>
            <a:ext cx="702360" cy="0"/>
          </a:xfrm>
          <a:prstGeom prst="line">
            <a:avLst/>
          </a:prstGeom>
          <a:ln>
            <a:solidFill>
              <a:srgbClr val="B0350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Line 6"/>
          <p:cNvSpPr/>
          <p:nvPr/>
        </p:nvSpPr>
        <p:spPr>
          <a:xfrm>
            <a:off x="755280" y="836640"/>
            <a:ext cx="918360" cy="0"/>
          </a:xfrm>
          <a:prstGeom prst="line">
            <a:avLst/>
          </a:prstGeom>
          <a:ln>
            <a:solidFill>
              <a:srgbClr val="B0350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Line 7"/>
          <p:cNvSpPr/>
          <p:nvPr/>
        </p:nvSpPr>
        <p:spPr>
          <a:xfrm>
            <a:off x="827280" y="1268640"/>
            <a:ext cx="1008360" cy="0"/>
          </a:xfrm>
          <a:prstGeom prst="line">
            <a:avLst/>
          </a:prstGeom>
          <a:ln>
            <a:solidFill>
              <a:srgbClr val="B0350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8"/>
          <p:cNvSpPr/>
          <p:nvPr/>
        </p:nvSpPr>
        <p:spPr>
          <a:xfrm>
            <a:off x="3309120" y="5470560"/>
            <a:ext cx="5646960" cy="118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Perpetua"/>
              </a:rPr>
              <a:t>Атлас – с.18-19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Perpetua"/>
              </a:rPr>
              <a:t>Контурные карты – с.10-11, задания №1,2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02" name="CustomShape 9"/>
          <p:cNvSpPr/>
          <p:nvPr/>
        </p:nvSpPr>
        <p:spPr>
          <a:xfrm>
            <a:off x="38880" y="170640"/>
            <a:ext cx="3270240" cy="7403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Perpetua"/>
              </a:rPr>
              <a:t>Сравните Персию и Грецию  в V веке до н.э.: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Perpetua"/>
              </a:rPr>
              <a:t>1)по  территории; 2) по государственному устройству; 3) по  отношению друг к другу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pic>
        <p:nvPicPr>
          <p:cNvPr id="203" name="Picture 4"/>
          <p:cNvPicPr/>
          <p:nvPr/>
        </p:nvPicPr>
        <p:blipFill>
          <a:blip r:embed="rId3"/>
          <a:srcRect t="21306" b="4553"/>
          <a:stretch/>
        </p:blipFill>
        <p:spPr>
          <a:xfrm rot="10800000">
            <a:off x="39240" y="2493000"/>
            <a:ext cx="3238200" cy="4026600"/>
          </a:xfrm>
          <a:prstGeom prst="rect">
            <a:avLst/>
          </a:prstGeom>
          <a:ln>
            <a:noFill/>
          </a:ln>
        </p:spPr>
      </p:pic>
      <p:sp>
        <p:nvSpPr>
          <p:cNvPr id="204" name="CustomShape 10"/>
          <p:cNvSpPr/>
          <p:nvPr/>
        </p:nvSpPr>
        <p:spPr>
          <a:xfrm>
            <a:off x="3420000" y="4365000"/>
            <a:ext cx="2160000" cy="912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Perpetua"/>
              </a:rPr>
              <a:t>Полисы – города-государства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5" name="CustomShape 11"/>
          <p:cNvSpPr/>
          <p:nvPr/>
        </p:nvSpPr>
        <p:spPr>
          <a:xfrm>
            <a:off x="6012000" y="2493000"/>
            <a:ext cx="2954520" cy="20098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Perpetua"/>
              </a:rPr>
              <a:t>Держава – большое и сильное государство. Для удобства управления, разделенное на 20 частей – сатрапий.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914400" y="1447920"/>
            <a:ext cx="7772040" cy="457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Perpetua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2286000" y="2967480"/>
            <a:ext cx="457164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arn-CL" sz="1800" b="0" strike="noStrike" spc="-1">
                <a:solidFill>
                  <a:srgbClr val="000000"/>
                </a:solidFill>
                <a:latin typeface="Perpetua"/>
              </a:rPr>
              <a:t>file:///home/oksana/%D0%97%D0%B0%D0%B3%D1%80%D1%83%D0%B7%D0%BA%D0%B8/1645610683866.jpg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9" name="Picture 2"/>
          <p:cNvPicPr/>
          <p:nvPr/>
        </p:nvPicPr>
        <p:blipFill>
          <a:blip r:embed="rId2"/>
          <a:srcRect l="8470" t="5553" b="8506"/>
          <a:stretch/>
        </p:blipFill>
        <p:spPr>
          <a:xfrm rot="5400000">
            <a:off x="1170720" y="-1170360"/>
            <a:ext cx="6802920" cy="9143640"/>
          </a:xfrm>
          <a:prstGeom prst="rect">
            <a:avLst/>
          </a:prstGeom>
          <a:ln>
            <a:noFill/>
          </a:ln>
        </p:spPr>
      </p:pic>
      <p:sp>
        <p:nvSpPr>
          <p:cNvPr id="210" name="CustomShape 4"/>
          <p:cNvSpPr/>
          <p:nvPr/>
        </p:nvSpPr>
        <p:spPr>
          <a:xfrm rot="2527800">
            <a:off x="6344280" y="2767680"/>
            <a:ext cx="3493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2060"/>
                </a:solidFill>
                <a:latin typeface="Perpetua"/>
              </a:rPr>
              <a:t>Персидская держава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11" name="CustomShape 5"/>
          <p:cNvSpPr/>
          <p:nvPr/>
        </p:nvSpPr>
        <p:spPr>
          <a:xfrm>
            <a:off x="2387880" y="3171960"/>
            <a:ext cx="469440" cy="657000"/>
          </a:xfrm>
          <a:custGeom>
            <a:avLst/>
            <a:gdLst/>
            <a:ahLst/>
            <a:cxnLst/>
            <a:rect l="l" t="t" r="r" b="b"/>
            <a:pathLst>
              <a:path w="469941" h="657462">
                <a:moveTo>
                  <a:pt x="41150" y="657225"/>
                </a:moveTo>
                <a:cubicBezTo>
                  <a:pt x="18925" y="654050"/>
                  <a:pt x="6221" y="629681"/>
                  <a:pt x="3050" y="609600"/>
                </a:cubicBezTo>
                <a:cubicBezTo>
                  <a:pt x="-3900" y="565582"/>
                  <a:pt x="1767" y="519483"/>
                  <a:pt x="12575" y="476250"/>
                </a:cubicBezTo>
                <a:cubicBezTo>
                  <a:pt x="15351" y="465144"/>
                  <a:pt x="30911" y="462320"/>
                  <a:pt x="41150" y="457200"/>
                </a:cubicBezTo>
                <a:cubicBezTo>
                  <a:pt x="50130" y="452710"/>
                  <a:pt x="60745" y="452165"/>
                  <a:pt x="69725" y="447675"/>
                </a:cubicBezTo>
                <a:cubicBezTo>
                  <a:pt x="135504" y="414786"/>
                  <a:pt x="57106" y="438924"/>
                  <a:pt x="136400" y="419100"/>
                </a:cubicBezTo>
                <a:cubicBezTo>
                  <a:pt x="156545" y="338519"/>
                  <a:pt x="129102" y="420522"/>
                  <a:pt x="174500" y="352425"/>
                </a:cubicBezTo>
                <a:cubicBezTo>
                  <a:pt x="180069" y="344071"/>
                  <a:pt x="179535" y="332830"/>
                  <a:pt x="184025" y="323850"/>
                </a:cubicBezTo>
                <a:cubicBezTo>
                  <a:pt x="189145" y="313611"/>
                  <a:pt x="196725" y="304800"/>
                  <a:pt x="203075" y="295275"/>
                </a:cubicBezTo>
                <a:cubicBezTo>
                  <a:pt x="206250" y="282575"/>
                  <a:pt x="209004" y="269762"/>
                  <a:pt x="212600" y="257175"/>
                </a:cubicBezTo>
                <a:cubicBezTo>
                  <a:pt x="215358" y="247521"/>
                  <a:pt x="219690" y="238340"/>
                  <a:pt x="222125" y="228600"/>
                </a:cubicBezTo>
                <a:cubicBezTo>
                  <a:pt x="226052" y="212894"/>
                  <a:pt x="225966" y="196134"/>
                  <a:pt x="231650" y="180975"/>
                </a:cubicBezTo>
                <a:cubicBezTo>
                  <a:pt x="235670" y="170256"/>
                  <a:pt x="244350" y="161925"/>
                  <a:pt x="250700" y="152400"/>
                </a:cubicBezTo>
                <a:cubicBezTo>
                  <a:pt x="247525" y="139700"/>
                  <a:pt x="246332" y="126332"/>
                  <a:pt x="241175" y="114300"/>
                </a:cubicBezTo>
                <a:cubicBezTo>
                  <a:pt x="228995" y="85880"/>
                  <a:pt x="190580" y="69645"/>
                  <a:pt x="231650" y="28575"/>
                </a:cubicBezTo>
                <a:cubicBezTo>
                  <a:pt x="245306" y="14919"/>
                  <a:pt x="269862" y="22838"/>
                  <a:pt x="288800" y="19050"/>
                </a:cubicBezTo>
                <a:cubicBezTo>
                  <a:pt x="301637" y="16483"/>
                  <a:pt x="314063" y="12092"/>
                  <a:pt x="326900" y="9525"/>
                </a:cubicBezTo>
                <a:cubicBezTo>
                  <a:pt x="345838" y="5737"/>
                  <a:pt x="365000" y="3175"/>
                  <a:pt x="384050" y="0"/>
                </a:cubicBezTo>
                <a:cubicBezTo>
                  <a:pt x="396750" y="3175"/>
                  <a:pt x="415212" y="-1576"/>
                  <a:pt x="422150" y="9525"/>
                </a:cubicBezTo>
                <a:cubicBezTo>
                  <a:pt x="434049" y="28563"/>
                  <a:pt x="427272" y="54185"/>
                  <a:pt x="431675" y="76200"/>
                </a:cubicBezTo>
                <a:cubicBezTo>
                  <a:pt x="433644" y="86045"/>
                  <a:pt x="434928" y="96935"/>
                  <a:pt x="441200" y="104775"/>
                </a:cubicBezTo>
                <a:cubicBezTo>
                  <a:pt x="448351" y="113714"/>
                  <a:pt x="460250" y="117475"/>
                  <a:pt x="469775" y="123825"/>
                </a:cubicBezTo>
                <a:cubicBezTo>
                  <a:pt x="466600" y="133350"/>
                  <a:pt x="460250" y="142360"/>
                  <a:pt x="460250" y="152400"/>
                </a:cubicBezTo>
                <a:cubicBezTo>
                  <a:pt x="460250" y="162440"/>
                  <a:pt x="471426" y="171071"/>
                  <a:pt x="469775" y="180975"/>
                </a:cubicBezTo>
                <a:cubicBezTo>
                  <a:pt x="467893" y="192267"/>
                  <a:pt x="455845" y="199311"/>
                  <a:pt x="450725" y="209550"/>
                </a:cubicBezTo>
                <a:cubicBezTo>
                  <a:pt x="430405" y="250190"/>
                  <a:pt x="458345" y="232410"/>
                  <a:pt x="412625" y="247650"/>
                </a:cubicBezTo>
                <a:cubicBezTo>
                  <a:pt x="415800" y="260350"/>
                  <a:pt x="418554" y="273163"/>
                  <a:pt x="422150" y="285750"/>
                </a:cubicBezTo>
                <a:cubicBezTo>
                  <a:pt x="428254" y="307113"/>
                  <a:pt x="445273" y="326576"/>
                  <a:pt x="412625" y="342900"/>
                </a:cubicBezTo>
                <a:cubicBezTo>
                  <a:pt x="395351" y="351537"/>
                  <a:pt x="374525" y="349250"/>
                  <a:pt x="355475" y="352425"/>
                </a:cubicBezTo>
                <a:cubicBezTo>
                  <a:pt x="352300" y="368300"/>
                  <a:pt x="351634" y="384891"/>
                  <a:pt x="345950" y="400050"/>
                </a:cubicBezTo>
                <a:cubicBezTo>
                  <a:pt x="331129" y="439574"/>
                  <a:pt x="329167" y="422729"/>
                  <a:pt x="298325" y="438150"/>
                </a:cubicBezTo>
                <a:cubicBezTo>
                  <a:pt x="288086" y="443270"/>
                  <a:pt x="279275" y="450850"/>
                  <a:pt x="269750" y="457200"/>
                </a:cubicBezTo>
                <a:cubicBezTo>
                  <a:pt x="272925" y="466725"/>
                  <a:pt x="272175" y="478675"/>
                  <a:pt x="279275" y="485775"/>
                </a:cubicBezTo>
                <a:cubicBezTo>
                  <a:pt x="286375" y="492875"/>
                  <a:pt x="303360" y="486320"/>
                  <a:pt x="307850" y="495300"/>
                </a:cubicBezTo>
                <a:cubicBezTo>
                  <a:pt x="322364" y="524329"/>
                  <a:pt x="280636" y="529771"/>
                  <a:pt x="269750" y="533400"/>
                </a:cubicBezTo>
                <a:cubicBezTo>
                  <a:pt x="279275" y="539750"/>
                  <a:pt x="287606" y="548430"/>
                  <a:pt x="298325" y="552450"/>
                </a:cubicBezTo>
                <a:cubicBezTo>
                  <a:pt x="313484" y="558134"/>
                  <a:pt x="329761" y="561975"/>
                  <a:pt x="345950" y="561975"/>
                </a:cubicBezTo>
                <a:cubicBezTo>
                  <a:pt x="355990" y="561975"/>
                  <a:pt x="326900" y="555625"/>
                  <a:pt x="317375" y="552450"/>
                </a:cubicBezTo>
                <a:cubicBezTo>
                  <a:pt x="307850" y="539750"/>
                  <a:pt x="300025" y="525575"/>
                  <a:pt x="288800" y="514350"/>
                </a:cubicBezTo>
                <a:cubicBezTo>
                  <a:pt x="280705" y="506255"/>
                  <a:pt x="270464" y="500420"/>
                  <a:pt x="260225" y="495300"/>
                </a:cubicBezTo>
                <a:cubicBezTo>
                  <a:pt x="198088" y="464231"/>
                  <a:pt x="204260" y="468867"/>
                  <a:pt x="145925" y="457200"/>
                </a:cubicBezTo>
                <a:cubicBezTo>
                  <a:pt x="155450" y="488950"/>
                  <a:pt x="164752" y="520768"/>
                  <a:pt x="174500" y="552450"/>
                </a:cubicBezTo>
                <a:cubicBezTo>
                  <a:pt x="177453" y="562046"/>
                  <a:pt x="184025" y="570985"/>
                  <a:pt x="184025" y="581025"/>
                </a:cubicBezTo>
                <a:cubicBezTo>
                  <a:pt x="184025" y="594116"/>
                  <a:pt x="183757" y="609868"/>
                  <a:pt x="174500" y="619125"/>
                </a:cubicBezTo>
                <a:cubicBezTo>
                  <a:pt x="165243" y="628382"/>
                  <a:pt x="149446" y="627563"/>
                  <a:pt x="136400" y="628650"/>
                </a:cubicBezTo>
                <a:cubicBezTo>
                  <a:pt x="111088" y="630759"/>
                  <a:pt x="63375" y="660400"/>
                  <a:pt x="41150" y="65722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6"/>
          <p:cNvSpPr/>
          <p:nvPr/>
        </p:nvSpPr>
        <p:spPr>
          <a:xfrm>
            <a:off x="2857680" y="3446280"/>
            <a:ext cx="2657880" cy="2228400"/>
          </a:xfrm>
          <a:custGeom>
            <a:avLst/>
            <a:gdLst/>
            <a:ahLst/>
            <a:cxnLst/>
            <a:rect l="l" t="t" r="r" b="b"/>
            <a:pathLst>
              <a:path w="2658246" h="2228850">
                <a:moveTo>
                  <a:pt x="191031" y="628650"/>
                </a:moveTo>
                <a:cubicBezTo>
                  <a:pt x="200556" y="647700"/>
                  <a:pt x="210956" y="666337"/>
                  <a:pt x="219606" y="685800"/>
                </a:cubicBezTo>
                <a:cubicBezTo>
                  <a:pt x="223684" y="694975"/>
                  <a:pt x="230782" y="704471"/>
                  <a:pt x="229131" y="714375"/>
                </a:cubicBezTo>
                <a:cubicBezTo>
                  <a:pt x="227249" y="725667"/>
                  <a:pt x="216431" y="733425"/>
                  <a:pt x="210081" y="742950"/>
                </a:cubicBezTo>
                <a:cubicBezTo>
                  <a:pt x="204361" y="765829"/>
                  <a:pt x="202062" y="793180"/>
                  <a:pt x="181506" y="809625"/>
                </a:cubicBezTo>
                <a:cubicBezTo>
                  <a:pt x="173666" y="815897"/>
                  <a:pt x="162456" y="815975"/>
                  <a:pt x="152931" y="819150"/>
                </a:cubicBezTo>
                <a:cubicBezTo>
                  <a:pt x="146581" y="828675"/>
                  <a:pt x="143589" y="841658"/>
                  <a:pt x="133881" y="847725"/>
                </a:cubicBezTo>
                <a:cubicBezTo>
                  <a:pt x="116853" y="858368"/>
                  <a:pt x="95781" y="860425"/>
                  <a:pt x="76731" y="866775"/>
                </a:cubicBezTo>
                <a:cubicBezTo>
                  <a:pt x="67206" y="869950"/>
                  <a:pt x="56510" y="870731"/>
                  <a:pt x="48156" y="876300"/>
                </a:cubicBezTo>
                <a:lnTo>
                  <a:pt x="19581" y="895350"/>
                </a:lnTo>
                <a:cubicBezTo>
                  <a:pt x="13231" y="904875"/>
                  <a:pt x="1951" y="912566"/>
                  <a:pt x="531" y="923925"/>
                </a:cubicBezTo>
                <a:cubicBezTo>
                  <a:pt x="-3038" y="952476"/>
                  <a:pt x="11922" y="979504"/>
                  <a:pt x="29106" y="1000125"/>
                </a:cubicBezTo>
                <a:cubicBezTo>
                  <a:pt x="37730" y="1010473"/>
                  <a:pt x="46473" y="1021228"/>
                  <a:pt x="57681" y="1028700"/>
                </a:cubicBezTo>
                <a:cubicBezTo>
                  <a:pt x="66035" y="1034269"/>
                  <a:pt x="76731" y="1035050"/>
                  <a:pt x="86256" y="1038225"/>
                </a:cubicBezTo>
                <a:cubicBezTo>
                  <a:pt x="130706" y="971550"/>
                  <a:pt x="105306" y="968375"/>
                  <a:pt x="152931" y="1000125"/>
                </a:cubicBezTo>
                <a:cubicBezTo>
                  <a:pt x="159281" y="1022350"/>
                  <a:pt x="164082" y="1045077"/>
                  <a:pt x="171981" y="1066800"/>
                </a:cubicBezTo>
                <a:cubicBezTo>
                  <a:pt x="176833" y="1080144"/>
                  <a:pt x="187838" y="1091065"/>
                  <a:pt x="191031" y="1104900"/>
                </a:cubicBezTo>
                <a:cubicBezTo>
                  <a:pt x="215552" y="1211157"/>
                  <a:pt x="171166" y="1171032"/>
                  <a:pt x="229131" y="1209675"/>
                </a:cubicBezTo>
                <a:cubicBezTo>
                  <a:pt x="266241" y="1265341"/>
                  <a:pt x="225765" y="1225240"/>
                  <a:pt x="295806" y="1209675"/>
                </a:cubicBezTo>
                <a:cubicBezTo>
                  <a:pt x="308585" y="1206835"/>
                  <a:pt x="321206" y="1216025"/>
                  <a:pt x="333906" y="1219200"/>
                </a:cubicBezTo>
                <a:lnTo>
                  <a:pt x="391056" y="1257300"/>
                </a:lnTo>
                <a:lnTo>
                  <a:pt x="419631" y="1276350"/>
                </a:lnTo>
                <a:cubicBezTo>
                  <a:pt x="430448" y="1292575"/>
                  <a:pt x="455441" y="1331210"/>
                  <a:pt x="467256" y="1343025"/>
                </a:cubicBezTo>
                <a:cubicBezTo>
                  <a:pt x="475351" y="1351120"/>
                  <a:pt x="486306" y="1355725"/>
                  <a:pt x="495831" y="1362075"/>
                </a:cubicBezTo>
                <a:cubicBezTo>
                  <a:pt x="499006" y="1371600"/>
                  <a:pt x="505356" y="1380610"/>
                  <a:pt x="505356" y="1390650"/>
                </a:cubicBezTo>
                <a:cubicBezTo>
                  <a:pt x="505356" y="1430297"/>
                  <a:pt x="492335" y="1426217"/>
                  <a:pt x="476781" y="1457325"/>
                </a:cubicBezTo>
                <a:cubicBezTo>
                  <a:pt x="449212" y="1512464"/>
                  <a:pt x="492850" y="1460306"/>
                  <a:pt x="438681" y="1514475"/>
                </a:cubicBezTo>
                <a:cubicBezTo>
                  <a:pt x="435506" y="1524000"/>
                  <a:pt x="433111" y="1533822"/>
                  <a:pt x="429156" y="1543050"/>
                </a:cubicBezTo>
                <a:cubicBezTo>
                  <a:pt x="423563" y="1556101"/>
                  <a:pt x="415092" y="1567855"/>
                  <a:pt x="410106" y="1581150"/>
                </a:cubicBezTo>
                <a:cubicBezTo>
                  <a:pt x="405509" y="1593407"/>
                  <a:pt x="403756" y="1606550"/>
                  <a:pt x="400581" y="1619250"/>
                </a:cubicBezTo>
                <a:cubicBezTo>
                  <a:pt x="401955" y="1626120"/>
                  <a:pt x="411263" y="1682898"/>
                  <a:pt x="419631" y="1695450"/>
                </a:cubicBezTo>
                <a:cubicBezTo>
                  <a:pt x="427103" y="1706658"/>
                  <a:pt x="438681" y="1714500"/>
                  <a:pt x="448206" y="1724025"/>
                </a:cubicBezTo>
                <a:cubicBezTo>
                  <a:pt x="451381" y="1733550"/>
                  <a:pt x="450631" y="1745500"/>
                  <a:pt x="457731" y="1752600"/>
                </a:cubicBezTo>
                <a:cubicBezTo>
                  <a:pt x="464831" y="1759700"/>
                  <a:pt x="481325" y="1753408"/>
                  <a:pt x="486306" y="1762125"/>
                </a:cubicBezTo>
                <a:cubicBezTo>
                  <a:pt x="542463" y="1860401"/>
                  <a:pt x="453236" y="1790878"/>
                  <a:pt x="524406" y="1838325"/>
                </a:cubicBezTo>
                <a:cubicBezTo>
                  <a:pt x="530756" y="1847850"/>
                  <a:pt x="538336" y="1856661"/>
                  <a:pt x="543456" y="1866900"/>
                </a:cubicBezTo>
                <a:cubicBezTo>
                  <a:pt x="558950" y="1897888"/>
                  <a:pt x="544734" y="1896753"/>
                  <a:pt x="572031" y="1924050"/>
                </a:cubicBezTo>
                <a:cubicBezTo>
                  <a:pt x="580126" y="1932145"/>
                  <a:pt x="591081" y="1936750"/>
                  <a:pt x="600606" y="1943100"/>
                </a:cubicBezTo>
                <a:cubicBezTo>
                  <a:pt x="606956" y="1952625"/>
                  <a:pt x="610717" y="1964524"/>
                  <a:pt x="619656" y="1971675"/>
                </a:cubicBezTo>
                <a:cubicBezTo>
                  <a:pt x="627496" y="1977947"/>
                  <a:pt x="639251" y="1976710"/>
                  <a:pt x="648231" y="1981200"/>
                </a:cubicBezTo>
                <a:cubicBezTo>
                  <a:pt x="722089" y="2018129"/>
                  <a:pt x="633557" y="1985834"/>
                  <a:pt x="705381" y="2009775"/>
                </a:cubicBezTo>
                <a:cubicBezTo>
                  <a:pt x="714906" y="2003425"/>
                  <a:pt x="726805" y="1999664"/>
                  <a:pt x="733956" y="1990725"/>
                </a:cubicBezTo>
                <a:cubicBezTo>
                  <a:pt x="740228" y="1982885"/>
                  <a:pt x="738991" y="1971130"/>
                  <a:pt x="743481" y="1962150"/>
                </a:cubicBezTo>
                <a:cubicBezTo>
                  <a:pt x="748601" y="1951911"/>
                  <a:pt x="756181" y="1943100"/>
                  <a:pt x="762531" y="1933575"/>
                </a:cubicBezTo>
                <a:cubicBezTo>
                  <a:pt x="786290" y="1791021"/>
                  <a:pt x="757069" y="1969081"/>
                  <a:pt x="781581" y="1809750"/>
                </a:cubicBezTo>
                <a:cubicBezTo>
                  <a:pt x="784518" y="1790662"/>
                  <a:pt x="781524" y="1769368"/>
                  <a:pt x="791106" y="1752600"/>
                </a:cubicBezTo>
                <a:cubicBezTo>
                  <a:pt x="796087" y="1743883"/>
                  <a:pt x="810156" y="1746250"/>
                  <a:pt x="819681" y="1743075"/>
                </a:cubicBezTo>
                <a:cubicBezTo>
                  <a:pt x="832381" y="1746250"/>
                  <a:pt x="847724" y="1744219"/>
                  <a:pt x="857781" y="1752600"/>
                </a:cubicBezTo>
                <a:cubicBezTo>
                  <a:pt x="880225" y="1771304"/>
                  <a:pt x="881627" y="1826571"/>
                  <a:pt x="886356" y="1847850"/>
                </a:cubicBezTo>
                <a:cubicBezTo>
                  <a:pt x="897935" y="1899956"/>
                  <a:pt x="892097" y="1853624"/>
                  <a:pt x="914931" y="1905000"/>
                </a:cubicBezTo>
                <a:cubicBezTo>
                  <a:pt x="923086" y="1923350"/>
                  <a:pt x="927631" y="1943100"/>
                  <a:pt x="933981" y="1962150"/>
                </a:cubicBezTo>
                <a:cubicBezTo>
                  <a:pt x="937156" y="1971675"/>
                  <a:pt x="933661" y="1988756"/>
                  <a:pt x="943506" y="1990725"/>
                </a:cubicBezTo>
                <a:lnTo>
                  <a:pt x="991131" y="2000250"/>
                </a:lnTo>
                <a:cubicBezTo>
                  <a:pt x="999518" y="2025411"/>
                  <a:pt x="1014192" y="2077787"/>
                  <a:pt x="1038756" y="2085975"/>
                </a:cubicBezTo>
                <a:cubicBezTo>
                  <a:pt x="1078191" y="2099120"/>
                  <a:pt x="1058977" y="2089931"/>
                  <a:pt x="1095906" y="2114550"/>
                </a:cubicBezTo>
                <a:cubicBezTo>
                  <a:pt x="1099081" y="2133600"/>
                  <a:pt x="1101241" y="2152847"/>
                  <a:pt x="1105431" y="2171700"/>
                </a:cubicBezTo>
                <a:cubicBezTo>
                  <a:pt x="1107609" y="2181501"/>
                  <a:pt x="1107856" y="2193175"/>
                  <a:pt x="1114956" y="2200275"/>
                </a:cubicBezTo>
                <a:cubicBezTo>
                  <a:pt x="1124996" y="2210315"/>
                  <a:pt x="1140356" y="2212975"/>
                  <a:pt x="1153056" y="2219325"/>
                </a:cubicBezTo>
                <a:lnTo>
                  <a:pt x="1143531" y="2190750"/>
                </a:lnTo>
                <a:cubicBezTo>
                  <a:pt x="1146706" y="2162175"/>
                  <a:pt x="1146083" y="2132917"/>
                  <a:pt x="1153056" y="2105025"/>
                </a:cubicBezTo>
                <a:cubicBezTo>
                  <a:pt x="1157476" y="2087344"/>
                  <a:pt x="1190018" y="2058538"/>
                  <a:pt x="1200681" y="2047875"/>
                </a:cubicBezTo>
                <a:cubicBezTo>
                  <a:pt x="1203856" y="2038350"/>
                  <a:pt x="1204637" y="2027654"/>
                  <a:pt x="1210206" y="2019300"/>
                </a:cubicBezTo>
                <a:cubicBezTo>
                  <a:pt x="1223473" y="1999400"/>
                  <a:pt x="1259275" y="1975355"/>
                  <a:pt x="1276881" y="1962150"/>
                </a:cubicBezTo>
                <a:cubicBezTo>
                  <a:pt x="1280056" y="1952625"/>
                  <a:pt x="1281916" y="1942555"/>
                  <a:pt x="1286406" y="1933575"/>
                </a:cubicBezTo>
                <a:cubicBezTo>
                  <a:pt x="1323335" y="1859717"/>
                  <a:pt x="1291040" y="1948249"/>
                  <a:pt x="1314981" y="1876425"/>
                </a:cubicBezTo>
                <a:lnTo>
                  <a:pt x="1353081" y="1933575"/>
                </a:lnTo>
                <a:cubicBezTo>
                  <a:pt x="1359431" y="1943100"/>
                  <a:pt x="1362606" y="1955800"/>
                  <a:pt x="1372131" y="1962150"/>
                </a:cubicBezTo>
                <a:lnTo>
                  <a:pt x="1400706" y="1981200"/>
                </a:lnTo>
                <a:cubicBezTo>
                  <a:pt x="1407056" y="1993900"/>
                  <a:pt x="1409716" y="2009260"/>
                  <a:pt x="1419756" y="2019300"/>
                </a:cubicBezTo>
                <a:cubicBezTo>
                  <a:pt x="1426856" y="2026400"/>
                  <a:pt x="1441231" y="2021725"/>
                  <a:pt x="1448331" y="2028825"/>
                </a:cubicBezTo>
                <a:cubicBezTo>
                  <a:pt x="1545009" y="2125503"/>
                  <a:pt x="1397108" y="2020077"/>
                  <a:pt x="1495956" y="2085975"/>
                </a:cubicBezTo>
                <a:cubicBezTo>
                  <a:pt x="1499131" y="2095500"/>
                  <a:pt x="1499209" y="2106710"/>
                  <a:pt x="1505481" y="2114550"/>
                </a:cubicBezTo>
                <a:cubicBezTo>
                  <a:pt x="1521398" y="2134446"/>
                  <a:pt x="1541624" y="2134122"/>
                  <a:pt x="1562631" y="2143125"/>
                </a:cubicBezTo>
                <a:cubicBezTo>
                  <a:pt x="1645021" y="2178435"/>
                  <a:pt x="1562293" y="2149362"/>
                  <a:pt x="1629306" y="2171700"/>
                </a:cubicBezTo>
                <a:cubicBezTo>
                  <a:pt x="1635656" y="2181225"/>
                  <a:pt x="1639417" y="2193124"/>
                  <a:pt x="1648356" y="2200275"/>
                </a:cubicBezTo>
                <a:cubicBezTo>
                  <a:pt x="1656196" y="2206547"/>
                  <a:pt x="1667951" y="2205310"/>
                  <a:pt x="1676931" y="2209800"/>
                </a:cubicBezTo>
                <a:cubicBezTo>
                  <a:pt x="1687170" y="2214920"/>
                  <a:pt x="1695981" y="2222500"/>
                  <a:pt x="1705506" y="2228850"/>
                </a:cubicBezTo>
                <a:cubicBezTo>
                  <a:pt x="1715031" y="2222500"/>
                  <a:pt x="1730936" y="2220807"/>
                  <a:pt x="1734081" y="2209800"/>
                </a:cubicBezTo>
                <a:cubicBezTo>
                  <a:pt x="1746322" y="2166957"/>
                  <a:pt x="1721048" y="2159836"/>
                  <a:pt x="1695981" y="2143125"/>
                </a:cubicBezTo>
                <a:cubicBezTo>
                  <a:pt x="1645181" y="2066925"/>
                  <a:pt x="1711856" y="2159000"/>
                  <a:pt x="1648356" y="2095500"/>
                </a:cubicBezTo>
                <a:cubicBezTo>
                  <a:pt x="1629892" y="2077036"/>
                  <a:pt x="1627528" y="2061591"/>
                  <a:pt x="1619781" y="2038350"/>
                </a:cubicBezTo>
                <a:cubicBezTo>
                  <a:pt x="1626131" y="2028825"/>
                  <a:pt x="1633711" y="2020014"/>
                  <a:pt x="1638831" y="2009775"/>
                </a:cubicBezTo>
                <a:cubicBezTo>
                  <a:pt x="1657888" y="1971661"/>
                  <a:pt x="1651129" y="1925304"/>
                  <a:pt x="1638831" y="1885950"/>
                </a:cubicBezTo>
                <a:cubicBezTo>
                  <a:pt x="1632002" y="1864097"/>
                  <a:pt x="1600731" y="1828800"/>
                  <a:pt x="1600731" y="1828800"/>
                </a:cubicBezTo>
                <a:cubicBezTo>
                  <a:pt x="1583963" y="1744961"/>
                  <a:pt x="1597434" y="1816893"/>
                  <a:pt x="1581681" y="1714500"/>
                </a:cubicBezTo>
                <a:cubicBezTo>
                  <a:pt x="1578744" y="1695412"/>
                  <a:pt x="1580793" y="1674624"/>
                  <a:pt x="1572156" y="1657350"/>
                </a:cubicBezTo>
                <a:cubicBezTo>
                  <a:pt x="1567036" y="1647111"/>
                  <a:pt x="1553106" y="1644650"/>
                  <a:pt x="1543581" y="1638300"/>
                </a:cubicBezTo>
                <a:cubicBezTo>
                  <a:pt x="1540406" y="1625600"/>
                  <a:pt x="1540551" y="1611566"/>
                  <a:pt x="1534056" y="1600200"/>
                </a:cubicBezTo>
                <a:cubicBezTo>
                  <a:pt x="1527373" y="1588504"/>
                  <a:pt x="1514105" y="1581973"/>
                  <a:pt x="1505481" y="1571625"/>
                </a:cubicBezTo>
                <a:cubicBezTo>
                  <a:pt x="1498152" y="1562831"/>
                  <a:pt x="1491551" y="1553289"/>
                  <a:pt x="1486431" y="1543050"/>
                </a:cubicBezTo>
                <a:cubicBezTo>
                  <a:pt x="1481941" y="1534070"/>
                  <a:pt x="1484006" y="1521575"/>
                  <a:pt x="1476906" y="1514475"/>
                </a:cubicBezTo>
                <a:cubicBezTo>
                  <a:pt x="1469806" y="1507375"/>
                  <a:pt x="1457856" y="1508125"/>
                  <a:pt x="1448331" y="1504950"/>
                </a:cubicBezTo>
                <a:cubicBezTo>
                  <a:pt x="1441981" y="1485900"/>
                  <a:pt x="1440420" y="1464508"/>
                  <a:pt x="1429281" y="1447800"/>
                </a:cubicBezTo>
                <a:cubicBezTo>
                  <a:pt x="1416581" y="1428750"/>
                  <a:pt x="1398421" y="1412370"/>
                  <a:pt x="1391181" y="1390650"/>
                </a:cubicBezTo>
                <a:cubicBezTo>
                  <a:pt x="1388006" y="1381125"/>
                  <a:pt x="1386146" y="1371055"/>
                  <a:pt x="1381656" y="1362075"/>
                </a:cubicBezTo>
                <a:cubicBezTo>
                  <a:pt x="1376536" y="1351836"/>
                  <a:pt x="1367726" y="1343739"/>
                  <a:pt x="1362606" y="1333500"/>
                </a:cubicBezTo>
                <a:cubicBezTo>
                  <a:pt x="1351720" y="1311727"/>
                  <a:pt x="1348990" y="1279037"/>
                  <a:pt x="1343556" y="1257300"/>
                </a:cubicBezTo>
                <a:cubicBezTo>
                  <a:pt x="1341121" y="1247560"/>
                  <a:pt x="1337206" y="1238250"/>
                  <a:pt x="1334031" y="1228725"/>
                </a:cubicBezTo>
                <a:cubicBezTo>
                  <a:pt x="1330701" y="1238716"/>
                  <a:pt x="1318885" y="1282518"/>
                  <a:pt x="1305456" y="1285875"/>
                </a:cubicBezTo>
                <a:cubicBezTo>
                  <a:pt x="1296094" y="1288216"/>
                  <a:pt x="1225897" y="1271532"/>
                  <a:pt x="1210206" y="1266825"/>
                </a:cubicBezTo>
                <a:cubicBezTo>
                  <a:pt x="1190972" y="1261055"/>
                  <a:pt x="1153056" y="1247775"/>
                  <a:pt x="1153056" y="1247775"/>
                </a:cubicBezTo>
                <a:cubicBezTo>
                  <a:pt x="1146706" y="1238250"/>
                  <a:pt x="1142101" y="1227295"/>
                  <a:pt x="1134006" y="1219200"/>
                </a:cubicBezTo>
                <a:cubicBezTo>
                  <a:pt x="1125911" y="1211105"/>
                  <a:pt x="1111498" y="1209858"/>
                  <a:pt x="1105431" y="1200150"/>
                </a:cubicBezTo>
                <a:cubicBezTo>
                  <a:pt x="1094788" y="1183122"/>
                  <a:pt x="1086381" y="1143000"/>
                  <a:pt x="1086381" y="1143000"/>
                </a:cubicBezTo>
                <a:cubicBezTo>
                  <a:pt x="1089556" y="1092200"/>
                  <a:pt x="1084864" y="1040287"/>
                  <a:pt x="1095906" y="990600"/>
                </a:cubicBezTo>
                <a:cubicBezTo>
                  <a:pt x="1098389" y="979425"/>
                  <a:pt x="1117330" y="980489"/>
                  <a:pt x="1124481" y="971550"/>
                </a:cubicBezTo>
                <a:cubicBezTo>
                  <a:pt x="1130753" y="963710"/>
                  <a:pt x="1126906" y="950075"/>
                  <a:pt x="1134006" y="942975"/>
                </a:cubicBezTo>
                <a:cubicBezTo>
                  <a:pt x="1141106" y="935875"/>
                  <a:pt x="1153601" y="937940"/>
                  <a:pt x="1162581" y="933450"/>
                </a:cubicBezTo>
                <a:cubicBezTo>
                  <a:pt x="1172820" y="928330"/>
                  <a:pt x="1181631" y="920750"/>
                  <a:pt x="1191156" y="914400"/>
                </a:cubicBezTo>
                <a:cubicBezTo>
                  <a:pt x="1200681" y="920750"/>
                  <a:pt x="1211636" y="925355"/>
                  <a:pt x="1219731" y="933450"/>
                </a:cubicBezTo>
                <a:cubicBezTo>
                  <a:pt x="1227826" y="941545"/>
                  <a:pt x="1229842" y="954874"/>
                  <a:pt x="1238781" y="962025"/>
                </a:cubicBezTo>
                <a:cubicBezTo>
                  <a:pt x="1246621" y="968297"/>
                  <a:pt x="1258579" y="966674"/>
                  <a:pt x="1267356" y="971550"/>
                </a:cubicBezTo>
                <a:cubicBezTo>
                  <a:pt x="1287370" y="982669"/>
                  <a:pt x="1324506" y="1009650"/>
                  <a:pt x="1324506" y="1009650"/>
                </a:cubicBezTo>
                <a:cubicBezTo>
                  <a:pt x="1330856" y="1019175"/>
                  <a:pt x="1334617" y="1031074"/>
                  <a:pt x="1343556" y="1038225"/>
                </a:cubicBezTo>
                <a:cubicBezTo>
                  <a:pt x="1351396" y="1044497"/>
                  <a:pt x="1365031" y="1040650"/>
                  <a:pt x="1372131" y="1047750"/>
                </a:cubicBezTo>
                <a:cubicBezTo>
                  <a:pt x="1379231" y="1054850"/>
                  <a:pt x="1377166" y="1067345"/>
                  <a:pt x="1381656" y="1076325"/>
                </a:cubicBezTo>
                <a:cubicBezTo>
                  <a:pt x="1386776" y="1086564"/>
                  <a:pt x="1394356" y="1095375"/>
                  <a:pt x="1400706" y="1104900"/>
                </a:cubicBezTo>
                <a:cubicBezTo>
                  <a:pt x="1396214" y="1118375"/>
                  <a:pt x="1381656" y="1159615"/>
                  <a:pt x="1381656" y="1171575"/>
                </a:cubicBezTo>
                <a:cubicBezTo>
                  <a:pt x="1381656" y="1181615"/>
                  <a:pt x="1386691" y="1191170"/>
                  <a:pt x="1391181" y="1200150"/>
                </a:cubicBezTo>
                <a:cubicBezTo>
                  <a:pt x="1396301" y="1210389"/>
                  <a:pt x="1402136" y="1220630"/>
                  <a:pt x="1410231" y="1228725"/>
                </a:cubicBezTo>
                <a:cubicBezTo>
                  <a:pt x="1437528" y="1256022"/>
                  <a:pt x="1436393" y="1241806"/>
                  <a:pt x="1467381" y="1257300"/>
                </a:cubicBezTo>
                <a:cubicBezTo>
                  <a:pt x="1477620" y="1262420"/>
                  <a:pt x="1487162" y="1269021"/>
                  <a:pt x="1495956" y="1276350"/>
                </a:cubicBezTo>
                <a:cubicBezTo>
                  <a:pt x="1506304" y="1284974"/>
                  <a:pt x="1513898" y="1296655"/>
                  <a:pt x="1524531" y="1304925"/>
                </a:cubicBezTo>
                <a:cubicBezTo>
                  <a:pt x="1542603" y="1318981"/>
                  <a:pt x="1581681" y="1343025"/>
                  <a:pt x="1581681" y="1343025"/>
                </a:cubicBezTo>
                <a:cubicBezTo>
                  <a:pt x="1584856" y="1352550"/>
                  <a:pt x="1584934" y="1363760"/>
                  <a:pt x="1591206" y="1371600"/>
                </a:cubicBezTo>
                <a:cubicBezTo>
                  <a:pt x="1598357" y="1380539"/>
                  <a:pt x="1611686" y="1382555"/>
                  <a:pt x="1619781" y="1390650"/>
                </a:cubicBezTo>
                <a:cubicBezTo>
                  <a:pt x="1627876" y="1398745"/>
                  <a:pt x="1632481" y="1409700"/>
                  <a:pt x="1638831" y="1419225"/>
                </a:cubicBezTo>
                <a:cubicBezTo>
                  <a:pt x="1651531" y="1412875"/>
                  <a:pt x="1663331" y="1404255"/>
                  <a:pt x="1676931" y="1400175"/>
                </a:cubicBezTo>
                <a:cubicBezTo>
                  <a:pt x="1695429" y="1394626"/>
                  <a:pt x="1715228" y="1394840"/>
                  <a:pt x="1734081" y="1390650"/>
                </a:cubicBezTo>
                <a:cubicBezTo>
                  <a:pt x="1743882" y="1388472"/>
                  <a:pt x="1753131" y="1384300"/>
                  <a:pt x="1762656" y="1381125"/>
                </a:cubicBezTo>
                <a:cubicBezTo>
                  <a:pt x="1775356" y="1384300"/>
                  <a:pt x="1788724" y="1385493"/>
                  <a:pt x="1800756" y="1390650"/>
                </a:cubicBezTo>
                <a:cubicBezTo>
                  <a:pt x="1811278" y="1395159"/>
                  <a:pt x="1818039" y="1407818"/>
                  <a:pt x="1829331" y="1409700"/>
                </a:cubicBezTo>
                <a:cubicBezTo>
                  <a:pt x="1839235" y="1411351"/>
                  <a:pt x="1848166" y="1402610"/>
                  <a:pt x="1857906" y="1400175"/>
                </a:cubicBezTo>
                <a:lnTo>
                  <a:pt x="1934106" y="1381125"/>
                </a:lnTo>
                <a:cubicBezTo>
                  <a:pt x="1961854" y="1353377"/>
                  <a:pt x="1972848" y="1359421"/>
                  <a:pt x="1953156" y="1323975"/>
                </a:cubicBezTo>
                <a:cubicBezTo>
                  <a:pt x="1942037" y="1303961"/>
                  <a:pt x="1915056" y="1266825"/>
                  <a:pt x="1915056" y="1266825"/>
                </a:cubicBezTo>
                <a:cubicBezTo>
                  <a:pt x="1911881" y="1254125"/>
                  <a:pt x="1913709" y="1238947"/>
                  <a:pt x="1905531" y="1228725"/>
                </a:cubicBezTo>
                <a:cubicBezTo>
                  <a:pt x="1899259" y="1220885"/>
                  <a:pt x="1886184" y="1223155"/>
                  <a:pt x="1876956" y="1219200"/>
                </a:cubicBezTo>
                <a:cubicBezTo>
                  <a:pt x="1863905" y="1213607"/>
                  <a:pt x="1851556" y="1206500"/>
                  <a:pt x="1838856" y="1200150"/>
                </a:cubicBezTo>
                <a:cubicBezTo>
                  <a:pt x="1835681" y="1177925"/>
                  <a:pt x="1838621" y="1153913"/>
                  <a:pt x="1829331" y="1133475"/>
                </a:cubicBezTo>
                <a:cubicBezTo>
                  <a:pt x="1821899" y="1117124"/>
                  <a:pt x="1785551" y="1112414"/>
                  <a:pt x="1791231" y="1095375"/>
                </a:cubicBezTo>
                <a:cubicBezTo>
                  <a:pt x="1797581" y="1076325"/>
                  <a:pt x="1848381" y="1076325"/>
                  <a:pt x="1848381" y="1076325"/>
                </a:cubicBezTo>
                <a:cubicBezTo>
                  <a:pt x="1892050" y="1010821"/>
                  <a:pt x="1879241" y="1040895"/>
                  <a:pt x="1896006" y="990600"/>
                </a:cubicBezTo>
                <a:cubicBezTo>
                  <a:pt x="1895437" y="988893"/>
                  <a:pt x="1873115" y="859204"/>
                  <a:pt x="1819806" y="942975"/>
                </a:cubicBezTo>
                <a:cubicBezTo>
                  <a:pt x="1802675" y="969895"/>
                  <a:pt x="1820371" y="1007954"/>
                  <a:pt x="1810281" y="1038225"/>
                </a:cubicBezTo>
                <a:cubicBezTo>
                  <a:pt x="1802403" y="1061860"/>
                  <a:pt x="1730972" y="1065731"/>
                  <a:pt x="1724556" y="1066800"/>
                </a:cubicBezTo>
                <a:cubicBezTo>
                  <a:pt x="1715031" y="1073150"/>
                  <a:pt x="1703132" y="1076911"/>
                  <a:pt x="1695981" y="1085850"/>
                </a:cubicBezTo>
                <a:cubicBezTo>
                  <a:pt x="1689709" y="1093690"/>
                  <a:pt x="1696496" y="1114425"/>
                  <a:pt x="1686456" y="1114425"/>
                </a:cubicBezTo>
                <a:cubicBezTo>
                  <a:pt x="1672986" y="1114425"/>
                  <a:pt x="1666505" y="1096198"/>
                  <a:pt x="1657881" y="1085850"/>
                </a:cubicBezTo>
                <a:cubicBezTo>
                  <a:pt x="1642312" y="1067168"/>
                  <a:pt x="1634513" y="1052132"/>
                  <a:pt x="1629306" y="1028700"/>
                </a:cubicBezTo>
                <a:cubicBezTo>
                  <a:pt x="1625116" y="1009847"/>
                  <a:pt x="1623971" y="990403"/>
                  <a:pt x="1619781" y="971550"/>
                </a:cubicBezTo>
                <a:cubicBezTo>
                  <a:pt x="1617603" y="961749"/>
                  <a:pt x="1617356" y="950075"/>
                  <a:pt x="1610256" y="942975"/>
                </a:cubicBezTo>
                <a:cubicBezTo>
                  <a:pt x="1603156" y="935875"/>
                  <a:pt x="1591206" y="936625"/>
                  <a:pt x="1581681" y="933450"/>
                </a:cubicBezTo>
                <a:cubicBezTo>
                  <a:pt x="1578506" y="923925"/>
                  <a:pt x="1576646" y="913855"/>
                  <a:pt x="1572156" y="904875"/>
                </a:cubicBezTo>
                <a:cubicBezTo>
                  <a:pt x="1555976" y="872516"/>
                  <a:pt x="1539393" y="857250"/>
                  <a:pt x="1495956" y="857250"/>
                </a:cubicBezTo>
                <a:cubicBezTo>
                  <a:pt x="1478858" y="857250"/>
                  <a:pt x="1527239" y="871272"/>
                  <a:pt x="1543581" y="876300"/>
                </a:cubicBezTo>
                <a:cubicBezTo>
                  <a:pt x="1568605" y="884000"/>
                  <a:pt x="1594381" y="889000"/>
                  <a:pt x="1619781" y="895350"/>
                </a:cubicBezTo>
                <a:lnTo>
                  <a:pt x="1619781" y="895350"/>
                </a:lnTo>
                <a:lnTo>
                  <a:pt x="1534056" y="876300"/>
                </a:lnTo>
                <a:cubicBezTo>
                  <a:pt x="1553106" y="869950"/>
                  <a:pt x="1574498" y="868389"/>
                  <a:pt x="1591206" y="857250"/>
                </a:cubicBezTo>
                <a:cubicBezTo>
                  <a:pt x="1673098" y="802655"/>
                  <a:pt x="1569486" y="868110"/>
                  <a:pt x="1648356" y="828675"/>
                </a:cubicBezTo>
                <a:cubicBezTo>
                  <a:pt x="1722214" y="791746"/>
                  <a:pt x="1633682" y="824041"/>
                  <a:pt x="1705506" y="800100"/>
                </a:cubicBezTo>
                <a:cubicBezTo>
                  <a:pt x="1731322" y="805263"/>
                  <a:pt x="1763019" y="805316"/>
                  <a:pt x="1781706" y="828675"/>
                </a:cubicBezTo>
                <a:cubicBezTo>
                  <a:pt x="1818651" y="874857"/>
                  <a:pt x="1757461" y="845993"/>
                  <a:pt x="1819806" y="866775"/>
                </a:cubicBezTo>
                <a:cubicBezTo>
                  <a:pt x="1906135" y="809222"/>
                  <a:pt x="1854155" y="826602"/>
                  <a:pt x="1981731" y="838200"/>
                </a:cubicBezTo>
                <a:cubicBezTo>
                  <a:pt x="2001235" y="844701"/>
                  <a:pt x="2024678" y="849731"/>
                  <a:pt x="2038881" y="866775"/>
                </a:cubicBezTo>
                <a:cubicBezTo>
                  <a:pt x="2084150" y="921098"/>
                  <a:pt x="2029096" y="895263"/>
                  <a:pt x="2086506" y="914400"/>
                </a:cubicBezTo>
                <a:cubicBezTo>
                  <a:pt x="2094018" y="951959"/>
                  <a:pt x="2088457" y="969943"/>
                  <a:pt x="2124606" y="990600"/>
                </a:cubicBezTo>
                <a:cubicBezTo>
                  <a:pt x="2135972" y="997095"/>
                  <a:pt x="2150194" y="996275"/>
                  <a:pt x="2162706" y="1000125"/>
                </a:cubicBezTo>
                <a:cubicBezTo>
                  <a:pt x="2191495" y="1008983"/>
                  <a:pt x="2219856" y="1019175"/>
                  <a:pt x="2248431" y="1028700"/>
                </a:cubicBezTo>
                <a:lnTo>
                  <a:pt x="2277006" y="1038225"/>
                </a:lnTo>
                <a:cubicBezTo>
                  <a:pt x="2343681" y="1016000"/>
                  <a:pt x="2327806" y="1038225"/>
                  <a:pt x="2343681" y="990600"/>
                </a:cubicBezTo>
                <a:cubicBezTo>
                  <a:pt x="2337331" y="981075"/>
                  <a:pt x="2332726" y="970120"/>
                  <a:pt x="2324631" y="962025"/>
                </a:cubicBezTo>
                <a:cubicBezTo>
                  <a:pt x="2316536" y="953930"/>
                  <a:pt x="2302123" y="952683"/>
                  <a:pt x="2296056" y="942975"/>
                </a:cubicBezTo>
                <a:cubicBezTo>
                  <a:pt x="2218357" y="818657"/>
                  <a:pt x="2327690" y="936509"/>
                  <a:pt x="2248431" y="857250"/>
                </a:cubicBezTo>
                <a:cubicBezTo>
                  <a:pt x="2240807" y="826755"/>
                  <a:pt x="2186007" y="620542"/>
                  <a:pt x="2210331" y="628650"/>
                </a:cubicBezTo>
                <a:lnTo>
                  <a:pt x="2267481" y="647700"/>
                </a:lnTo>
                <a:cubicBezTo>
                  <a:pt x="2264306" y="638175"/>
                  <a:pt x="2265056" y="626225"/>
                  <a:pt x="2257956" y="619125"/>
                </a:cubicBezTo>
                <a:cubicBezTo>
                  <a:pt x="2250856" y="612025"/>
                  <a:pt x="2234362" y="618317"/>
                  <a:pt x="2229381" y="609600"/>
                </a:cubicBezTo>
                <a:cubicBezTo>
                  <a:pt x="2151118" y="472639"/>
                  <a:pt x="2279912" y="612506"/>
                  <a:pt x="2191281" y="523875"/>
                </a:cubicBezTo>
                <a:cubicBezTo>
                  <a:pt x="2184931" y="498475"/>
                  <a:pt x="2186754" y="469460"/>
                  <a:pt x="2172231" y="447675"/>
                </a:cubicBezTo>
                <a:cubicBezTo>
                  <a:pt x="2144934" y="406729"/>
                  <a:pt x="2095965" y="409542"/>
                  <a:pt x="2057931" y="390525"/>
                </a:cubicBezTo>
                <a:cubicBezTo>
                  <a:pt x="2045231" y="384175"/>
                  <a:pt x="2032806" y="377242"/>
                  <a:pt x="2019831" y="371475"/>
                </a:cubicBezTo>
                <a:cubicBezTo>
                  <a:pt x="1954009" y="342221"/>
                  <a:pt x="1991969" y="359747"/>
                  <a:pt x="1924581" y="342900"/>
                </a:cubicBezTo>
                <a:cubicBezTo>
                  <a:pt x="1914841" y="340465"/>
                  <a:pt x="1885966" y="333375"/>
                  <a:pt x="1896006" y="333375"/>
                </a:cubicBezTo>
                <a:cubicBezTo>
                  <a:pt x="1962757" y="333375"/>
                  <a:pt x="2029356" y="339725"/>
                  <a:pt x="2096031" y="342900"/>
                </a:cubicBezTo>
                <a:cubicBezTo>
                  <a:pt x="2124606" y="346075"/>
                  <a:pt x="2153864" y="345452"/>
                  <a:pt x="2181756" y="352425"/>
                </a:cubicBezTo>
                <a:cubicBezTo>
                  <a:pt x="2229526" y="364368"/>
                  <a:pt x="2197202" y="371733"/>
                  <a:pt x="2219856" y="400050"/>
                </a:cubicBezTo>
                <a:cubicBezTo>
                  <a:pt x="2231855" y="415048"/>
                  <a:pt x="2273406" y="428775"/>
                  <a:pt x="2286531" y="438150"/>
                </a:cubicBezTo>
                <a:cubicBezTo>
                  <a:pt x="2297492" y="445980"/>
                  <a:pt x="2306836" y="456092"/>
                  <a:pt x="2315106" y="466725"/>
                </a:cubicBezTo>
                <a:cubicBezTo>
                  <a:pt x="2329162" y="484797"/>
                  <a:pt x="2353206" y="523875"/>
                  <a:pt x="2353206" y="523875"/>
                </a:cubicBezTo>
                <a:cubicBezTo>
                  <a:pt x="2356381" y="552450"/>
                  <a:pt x="2352053" y="582906"/>
                  <a:pt x="2362731" y="609600"/>
                </a:cubicBezTo>
                <a:cubicBezTo>
                  <a:pt x="2366460" y="618922"/>
                  <a:pt x="2382326" y="614635"/>
                  <a:pt x="2391306" y="619125"/>
                </a:cubicBezTo>
                <a:cubicBezTo>
                  <a:pt x="2401545" y="624245"/>
                  <a:pt x="2410356" y="631825"/>
                  <a:pt x="2419881" y="638175"/>
                </a:cubicBezTo>
                <a:cubicBezTo>
                  <a:pt x="2426231" y="647700"/>
                  <a:pt x="2430836" y="658655"/>
                  <a:pt x="2438931" y="666750"/>
                </a:cubicBezTo>
                <a:cubicBezTo>
                  <a:pt x="2454402" y="682221"/>
                  <a:pt x="2488175" y="694889"/>
                  <a:pt x="2505606" y="704850"/>
                </a:cubicBezTo>
                <a:cubicBezTo>
                  <a:pt x="2515545" y="710530"/>
                  <a:pt x="2523720" y="719251"/>
                  <a:pt x="2534181" y="723900"/>
                </a:cubicBezTo>
                <a:cubicBezTo>
                  <a:pt x="2636196" y="769240"/>
                  <a:pt x="2555237" y="718887"/>
                  <a:pt x="2619906" y="762000"/>
                </a:cubicBezTo>
                <a:cubicBezTo>
                  <a:pt x="2629431" y="758825"/>
                  <a:pt x="2641381" y="759575"/>
                  <a:pt x="2648481" y="752475"/>
                </a:cubicBezTo>
                <a:cubicBezTo>
                  <a:pt x="2669897" y="731059"/>
                  <a:pt x="2649572" y="653699"/>
                  <a:pt x="2648481" y="647700"/>
                </a:cubicBezTo>
                <a:cubicBezTo>
                  <a:pt x="2646685" y="637822"/>
                  <a:pt x="2645228" y="626965"/>
                  <a:pt x="2638956" y="619125"/>
                </a:cubicBezTo>
                <a:cubicBezTo>
                  <a:pt x="2631805" y="610186"/>
                  <a:pt x="2619906" y="606425"/>
                  <a:pt x="2610381" y="600075"/>
                </a:cubicBezTo>
                <a:cubicBezTo>
                  <a:pt x="2634322" y="528251"/>
                  <a:pt x="2602027" y="616783"/>
                  <a:pt x="2638956" y="542925"/>
                </a:cubicBezTo>
                <a:cubicBezTo>
                  <a:pt x="2643446" y="533945"/>
                  <a:pt x="2645306" y="523875"/>
                  <a:pt x="2648481" y="514350"/>
                </a:cubicBezTo>
                <a:cubicBezTo>
                  <a:pt x="2560963" y="485177"/>
                  <a:pt x="2656396" y="514204"/>
                  <a:pt x="2448456" y="495300"/>
                </a:cubicBezTo>
                <a:cubicBezTo>
                  <a:pt x="2435419" y="494115"/>
                  <a:pt x="2423056" y="488950"/>
                  <a:pt x="2410356" y="485775"/>
                </a:cubicBezTo>
                <a:cubicBezTo>
                  <a:pt x="2407181" y="473075"/>
                  <a:pt x="2405428" y="459932"/>
                  <a:pt x="2400831" y="447675"/>
                </a:cubicBezTo>
                <a:cubicBezTo>
                  <a:pt x="2394479" y="430736"/>
                  <a:pt x="2375292" y="396074"/>
                  <a:pt x="2362731" y="381000"/>
                </a:cubicBezTo>
                <a:cubicBezTo>
                  <a:pt x="2354107" y="370652"/>
                  <a:pt x="2343681" y="361950"/>
                  <a:pt x="2334156" y="352425"/>
                </a:cubicBezTo>
                <a:cubicBezTo>
                  <a:pt x="2330981" y="342900"/>
                  <a:pt x="2324631" y="333890"/>
                  <a:pt x="2324631" y="323850"/>
                </a:cubicBezTo>
                <a:cubicBezTo>
                  <a:pt x="2324631" y="265201"/>
                  <a:pt x="2372749" y="324837"/>
                  <a:pt x="2324631" y="228600"/>
                </a:cubicBezTo>
                <a:cubicBezTo>
                  <a:pt x="2320141" y="219620"/>
                  <a:pt x="2305581" y="222250"/>
                  <a:pt x="2296056" y="219075"/>
                </a:cubicBezTo>
                <a:cubicBezTo>
                  <a:pt x="2292881" y="209550"/>
                  <a:pt x="2289289" y="200154"/>
                  <a:pt x="2286531" y="190500"/>
                </a:cubicBezTo>
                <a:cubicBezTo>
                  <a:pt x="2282935" y="177913"/>
                  <a:pt x="2282163" y="164432"/>
                  <a:pt x="2277006" y="152400"/>
                </a:cubicBezTo>
                <a:cubicBezTo>
                  <a:pt x="2261484" y="116181"/>
                  <a:pt x="2257603" y="128294"/>
                  <a:pt x="2229381" y="104775"/>
                </a:cubicBezTo>
                <a:cubicBezTo>
                  <a:pt x="2219033" y="96151"/>
                  <a:pt x="2212854" y="82224"/>
                  <a:pt x="2200806" y="76200"/>
                </a:cubicBezTo>
                <a:cubicBezTo>
                  <a:pt x="2155880" y="53737"/>
                  <a:pt x="2114433" y="47495"/>
                  <a:pt x="2067456" y="38100"/>
                </a:cubicBezTo>
                <a:cubicBezTo>
                  <a:pt x="2057931" y="31750"/>
                  <a:pt x="2049120" y="24170"/>
                  <a:pt x="2038881" y="19050"/>
                </a:cubicBezTo>
                <a:cubicBezTo>
                  <a:pt x="2025216" y="12218"/>
                  <a:pt x="1984413" y="3052"/>
                  <a:pt x="1972206" y="0"/>
                </a:cubicBezTo>
                <a:cubicBezTo>
                  <a:pt x="1865076" y="15304"/>
                  <a:pt x="1942257" y="-4076"/>
                  <a:pt x="1838856" y="47625"/>
                </a:cubicBezTo>
                <a:cubicBezTo>
                  <a:pt x="1829876" y="52115"/>
                  <a:pt x="1820021" y="54715"/>
                  <a:pt x="1810281" y="57150"/>
                </a:cubicBezTo>
                <a:cubicBezTo>
                  <a:pt x="1682913" y="88992"/>
                  <a:pt x="1763248" y="63303"/>
                  <a:pt x="1695981" y="85725"/>
                </a:cubicBezTo>
                <a:cubicBezTo>
                  <a:pt x="1708681" y="95250"/>
                  <a:pt x="1721076" y="105196"/>
                  <a:pt x="1734081" y="114300"/>
                </a:cubicBezTo>
                <a:cubicBezTo>
                  <a:pt x="1752838" y="127430"/>
                  <a:pt x="1791231" y="152400"/>
                  <a:pt x="1791231" y="152400"/>
                </a:cubicBezTo>
                <a:cubicBezTo>
                  <a:pt x="1793059" y="163370"/>
                  <a:pt x="1806084" y="259839"/>
                  <a:pt x="1819806" y="266700"/>
                </a:cubicBezTo>
                <a:lnTo>
                  <a:pt x="1857906" y="285750"/>
                </a:lnTo>
                <a:cubicBezTo>
                  <a:pt x="1861841" y="290997"/>
                  <a:pt x="1900854" y="334648"/>
                  <a:pt x="1896006" y="352425"/>
                </a:cubicBezTo>
                <a:cubicBezTo>
                  <a:pt x="1884554" y="394416"/>
                  <a:pt x="1868729" y="430790"/>
                  <a:pt x="1829331" y="447675"/>
                </a:cubicBezTo>
                <a:cubicBezTo>
                  <a:pt x="1817299" y="452832"/>
                  <a:pt x="1803931" y="454025"/>
                  <a:pt x="1791231" y="457200"/>
                </a:cubicBezTo>
                <a:cubicBezTo>
                  <a:pt x="1778531" y="469900"/>
                  <a:pt x="1771052" y="494105"/>
                  <a:pt x="1753131" y="495300"/>
                </a:cubicBezTo>
                <a:cubicBezTo>
                  <a:pt x="1696231" y="499093"/>
                  <a:pt x="1645780" y="466305"/>
                  <a:pt x="1600731" y="438150"/>
                </a:cubicBezTo>
                <a:cubicBezTo>
                  <a:pt x="1591023" y="432083"/>
                  <a:pt x="1580251" y="427195"/>
                  <a:pt x="1572156" y="419100"/>
                </a:cubicBezTo>
                <a:cubicBezTo>
                  <a:pt x="1560931" y="407875"/>
                  <a:pt x="1553106" y="393700"/>
                  <a:pt x="1543581" y="381000"/>
                </a:cubicBezTo>
                <a:cubicBezTo>
                  <a:pt x="1474617" y="426976"/>
                  <a:pt x="1496670" y="398622"/>
                  <a:pt x="1467381" y="457200"/>
                </a:cubicBezTo>
                <a:cubicBezTo>
                  <a:pt x="1475090" y="511161"/>
                  <a:pt x="1473600" y="517065"/>
                  <a:pt x="1486431" y="561975"/>
                </a:cubicBezTo>
                <a:cubicBezTo>
                  <a:pt x="1489189" y="571629"/>
                  <a:pt x="1491466" y="581570"/>
                  <a:pt x="1495956" y="590550"/>
                </a:cubicBezTo>
                <a:cubicBezTo>
                  <a:pt x="1501076" y="600789"/>
                  <a:pt x="1506067" y="611974"/>
                  <a:pt x="1515006" y="619125"/>
                </a:cubicBezTo>
                <a:cubicBezTo>
                  <a:pt x="1521217" y="624094"/>
                  <a:pt x="1579192" y="637553"/>
                  <a:pt x="1581681" y="638175"/>
                </a:cubicBezTo>
                <a:cubicBezTo>
                  <a:pt x="1492781" y="644525"/>
                  <a:pt x="1403375" y="645819"/>
                  <a:pt x="1314981" y="657225"/>
                </a:cubicBezTo>
                <a:cubicBezTo>
                  <a:pt x="1267202" y="663390"/>
                  <a:pt x="1289735" y="685985"/>
                  <a:pt x="1305456" y="704850"/>
                </a:cubicBezTo>
                <a:cubicBezTo>
                  <a:pt x="1314080" y="715198"/>
                  <a:pt x="1322335" y="726742"/>
                  <a:pt x="1334031" y="733425"/>
                </a:cubicBezTo>
                <a:cubicBezTo>
                  <a:pt x="1345397" y="739920"/>
                  <a:pt x="1359544" y="739354"/>
                  <a:pt x="1372131" y="742950"/>
                </a:cubicBezTo>
                <a:cubicBezTo>
                  <a:pt x="1381785" y="745708"/>
                  <a:pt x="1391181" y="749300"/>
                  <a:pt x="1400706" y="752475"/>
                </a:cubicBezTo>
                <a:cubicBezTo>
                  <a:pt x="1397531" y="768350"/>
                  <a:pt x="1377711" y="791120"/>
                  <a:pt x="1391181" y="800100"/>
                </a:cubicBezTo>
                <a:cubicBezTo>
                  <a:pt x="1404390" y="808906"/>
                  <a:pt x="1429281" y="787400"/>
                  <a:pt x="1429281" y="771525"/>
                </a:cubicBezTo>
                <a:cubicBezTo>
                  <a:pt x="1429281" y="753534"/>
                  <a:pt x="1369667" y="688122"/>
                  <a:pt x="1353081" y="676275"/>
                </a:cubicBezTo>
                <a:cubicBezTo>
                  <a:pt x="1344911" y="670439"/>
                  <a:pt x="1334031" y="669925"/>
                  <a:pt x="1324506" y="666750"/>
                </a:cubicBezTo>
                <a:cubicBezTo>
                  <a:pt x="1280842" y="634002"/>
                  <a:pt x="1270605" y="612738"/>
                  <a:pt x="1200681" y="647700"/>
                </a:cubicBezTo>
                <a:cubicBezTo>
                  <a:pt x="1186201" y="654940"/>
                  <a:pt x="1232600" y="653298"/>
                  <a:pt x="1248306" y="657225"/>
                </a:cubicBezTo>
                <a:cubicBezTo>
                  <a:pt x="1342099" y="680673"/>
                  <a:pt x="1176770" y="650065"/>
                  <a:pt x="1334031" y="676275"/>
                </a:cubicBezTo>
                <a:cubicBezTo>
                  <a:pt x="1416354" y="717437"/>
                  <a:pt x="1335474" y="663574"/>
                  <a:pt x="1381656" y="790575"/>
                </a:cubicBezTo>
                <a:cubicBezTo>
                  <a:pt x="1385087" y="800011"/>
                  <a:pt x="1420170" y="801520"/>
                  <a:pt x="1410231" y="800100"/>
                </a:cubicBezTo>
                <a:cubicBezTo>
                  <a:pt x="1378178" y="795521"/>
                  <a:pt x="1346731" y="787400"/>
                  <a:pt x="1314981" y="781050"/>
                </a:cubicBezTo>
                <a:cubicBezTo>
                  <a:pt x="1305456" y="771525"/>
                  <a:pt x="1294236" y="763436"/>
                  <a:pt x="1286406" y="752475"/>
                </a:cubicBezTo>
                <a:cubicBezTo>
                  <a:pt x="1259297" y="714522"/>
                  <a:pt x="1279788" y="706855"/>
                  <a:pt x="1229256" y="685800"/>
                </a:cubicBezTo>
                <a:cubicBezTo>
                  <a:pt x="1205088" y="675730"/>
                  <a:pt x="1178456" y="673100"/>
                  <a:pt x="1153056" y="666750"/>
                </a:cubicBezTo>
                <a:cubicBezTo>
                  <a:pt x="1143531" y="669925"/>
                  <a:pt x="1130050" y="667921"/>
                  <a:pt x="1124481" y="676275"/>
                </a:cubicBezTo>
                <a:cubicBezTo>
                  <a:pt x="1115501" y="689745"/>
                  <a:pt x="1120640" y="708741"/>
                  <a:pt x="1114956" y="723900"/>
                </a:cubicBezTo>
                <a:cubicBezTo>
                  <a:pt x="1110936" y="734619"/>
                  <a:pt x="1102256" y="742950"/>
                  <a:pt x="1095906" y="752475"/>
                </a:cubicBezTo>
                <a:cubicBezTo>
                  <a:pt x="1092731" y="781050"/>
                  <a:pt x="1103383" y="815015"/>
                  <a:pt x="1086381" y="838200"/>
                </a:cubicBezTo>
                <a:cubicBezTo>
                  <a:pt x="1057271" y="877895"/>
                  <a:pt x="981050" y="898710"/>
                  <a:pt x="933981" y="914400"/>
                </a:cubicBezTo>
                <a:cubicBezTo>
                  <a:pt x="921281" y="911225"/>
                  <a:pt x="899056" y="917575"/>
                  <a:pt x="895881" y="904875"/>
                </a:cubicBezTo>
                <a:cubicBezTo>
                  <a:pt x="892614" y="891807"/>
                  <a:pt x="913495" y="884130"/>
                  <a:pt x="924456" y="876300"/>
                </a:cubicBezTo>
                <a:cubicBezTo>
                  <a:pt x="936010" y="868047"/>
                  <a:pt x="950228" y="864295"/>
                  <a:pt x="962556" y="857250"/>
                </a:cubicBezTo>
                <a:cubicBezTo>
                  <a:pt x="972495" y="851570"/>
                  <a:pt x="981606" y="844550"/>
                  <a:pt x="991131" y="838200"/>
                </a:cubicBezTo>
                <a:cubicBezTo>
                  <a:pt x="997481" y="828675"/>
                  <a:pt x="1008917" y="821003"/>
                  <a:pt x="1010181" y="809625"/>
                </a:cubicBezTo>
                <a:cubicBezTo>
                  <a:pt x="1019015" y="730116"/>
                  <a:pt x="1005489" y="754194"/>
                  <a:pt x="962556" y="762000"/>
                </a:cubicBezTo>
                <a:cubicBezTo>
                  <a:pt x="940467" y="766016"/>
                  <a:pt x="918106" y="768350"/>
                  <a:pt x="895881" y="771525"/>
                </a:cubicBezTo>
                <a:cubicBezTo>
                  <a:pt x="886356" y="774700"/>
                  <a:pt x="876534" y="777095"/>
                  <a:pt x="867306" y="781050"/>
                </a:cubicBezTo>
                <a:cubicBezTo>
                  <a:pt x="854255" y="786643"/>
                  <a:pt x="843129" y="802885"/>
                  <a:pt x="829206" y="800100"/>
                </a:cubicBezTo>
                <a:cubicBezTo>
                  <a:pt x="819361" y="798131"/>
                  <a:pt x="824171" y="780505"/>
                  <a:pt x="819681" y="771525"/>
                </a:cubicBezTo>
                <a:cubicBezTo>
                  <a:pt x="802447" y="737058"/>
                  <a:pt x="805013" y="744411"/>
                  <a:pt x="772056" y="733425"/>
                </a:cubicBezTo>
                <a:cubicBezTo>
                  <a:pt x="737131" y="736600"/>
                  <a:pt x="701001" y="733316"/>
                  <a:pt x="667281" y="742950"/>
                </a:cubicBezTo>
                <a:cubicBezTo>
                  <a:pt x="654329" y="746651"/>
                  <a:pt x="649054" y="762901"/>
                  <a:pt x="638706" y="771525"/>
                </a:cubicBezTo>
                <a:cubicBezTo>
                  <a:pt x="629912" y="778854"/>
                  <a:pt x="620370" y="785455"/>
                  <a:pt x="610131" y="790575"/>
                </a:cubicBezTo>
                <a:cubicBezTo>
                  <a:pt x="594838" y="798221"/>
                  <a:pt x="579001" y="805126"/>
                  <a:pt x="562506" y="809625"/>
                </a:cubicBezTo>
                <a:cubicBezTo>
                  <a:pt x="543874" y="814707"/>
                  <a:pt x="524209" y="814960"/>
                  <a:pt x="505356" y="819150"/>
                </a:cubicBezTo>
                <a:cubicBezTo>
                  <a:pt x="495555" y="821328"/>
                  <a:pt x="486306" y="825500"/>
                  <a:pt x="476781" y="828675"/>
                </a:cubicBezTo>
                <a:cubicBezTo>
                  <a:pt x="448206" y="825500"/>
                  <a:pt x="416370" y="832781"/>
                  <a:pt x="391056" y="819150"/>
                </a:cubicBezTo>
                <a:cubicBezTo>
                  <a:pt x="370897" y="808295"/>
                  <a:pt x="365656" y="781050"/>
                  <a:pt x="352956" y="762000"/>
                </a:cubicBezTo>
                <a:cubicBezTo>
                  <a:pt x="327556" y="723900"/>
                  <a:pt x="343431" y="739775"/>
                  <a:pt x="305331" y="714375"/>
                </a:cubicBezTo>
                <a:cubicBezTo>
                  <a:pt x="206968" y="734048"/>
                  <a:pt x="242460" y="733425"/>
                  <a:pt x="200556" y="733425"/>
                </a:cubicBezTo>
              </a:path>
            </a:pathLst>
          </a:cu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7"/>
          <p:cNvSpPr/>
          <p:nvPr/>
        </p:nvSpPr>
        <p:spPr>
          <a:xfrm>
            <a:off x="4305240" y="5724360"/>
            <a:ext cx="184680" cy="247320"/>
          </a:xfrm>
          <a:custGeom>
            <a:avLst/>
            <a:gdLst/>
            <a:ahLst/>
            <a:cxnLst/>
            <a:rect l="l" t="t" r="r" b="b"/>
            <a:pathLst>
              <a:path w="185178" h="247650">
                <a:moveTo>
                  <a:pt x="171450" y="152400"/>
                </a:moveTo>
                <a:cubicBezTo>
                  <a:pt x="163689" y="139464"/>
                  <a:pt x="112837" y="52999"/>
                  <a:pt x="104775" y="47625"/>
                </a:cubicBezTo>
                <a:lnTo>
                  <a:pt x="76200" y="28575"/>
                </a:lnTo>
                <a:cubicBezTo>
                  <a:pt x="69850" y="19050"/>
                  <a:pt x="68598" y="0"/>
                  <a:pt x="57150" y="0"/>
                </a:cubicBezTo>
                <a:cubicBezTo>
                  <a:pt x="45702" y="0"/>
                  <a:pt x="43780" y="18636"/>
                  <a:pt x="38100" y="28575"/>
                </a:cubicBezTo>
                <a:cubicBezTo>
                  <a:pt x="-10239" y="113168"/>
                  <a:pt x="46412" y="25632"/>
                  <a:pt x="0" y="95250"/>
                </a:cubicBezTo>
                <a:cubicBezTo>
                  <a:pt x="12700" y="107950"/>
                  <a:pt x="26273" y="119833"/>
                  <a:pt x="38100" y="133350"/>
                </a:cubicBezTo>
                <a:cubicBezTo>
                  <a:pt x="58789" y="156994"/>
                  <a:pt x="83506" y="176606"/>
                  <a:pt x="57150" y="209550"/>
                </a:cubicBezTo>
                <a:cubicBezTo>
                  <a:pt x="50878" y="217390"/>
                  <a:pt x="38100" y="215900"/>
                  <a:pt x="28575" y="219075"/>
                </a:cubicBezTo>
                <a:cubicBezTo>
                  <a:pt x="53975" y="225425"/>
                  <a:pt x="79516" y="231236"/>
                  <a:pt x="104775" y="238125"/>
                </a:cubicBezTo>
                <a:cubicBezTo>
                  <a:pt x="114461" y="240767"/>
                  <a:pt x="123310" y="247650"/>
                  <a:pt x="133350" y="247650"/>
                </a:cubicBezTo>
                <a:cubicBezTo>
                  <a:pt x="146441" y="247650"/>
                  <a:pt x="158750" y="241300"/>
                  <a:pt x="171450" y="238125"/>
                </a:cubicBezTo>
                <a:cubicBezTo>
                  <a:pt x="174625" y="228600"/>
                  <a:pt x="178540" y="219290"/>
                  <a:pt x="180975" y="209550"/>
                </a:cubicBezTo>
                <a:cubicBezTo>
                  <a:pt x="193660" y="158812"/>
                  <a:pt x="173813" y="161925"/>
                  <a:pt x="171450" y="15240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8"/>
          <p:cNvSpPr/>
          <p:nvPr/>
        </p:nvSpPr>
        <p:spPr>
          <a:xfrm>
            <a:off x="5267160" y="4399200"/>
            <a:ext cx="554040" cy="1030680"/>
          </a:xfrm>
          <a:custGeom>
            <a:avLst/>
            <a:gdLst/>
            <a:ahLst/>
            <a:cxnLst/>
            <a:rect l="l" t="t" r="r" b="b"/>
            <a:pathLst>
              <a:path w="554396" h="1031151">
                <a:moveTo>
                  <a:pt x="38100" y="210997"/>
                </a:moveTo>
                <a:cubicBezTo>
                  <a:pt x="44450" y="191947"/>
                  <a:pt x="59990" y="173726"/>
                  <a:pt x="57150" y="153847"/>
                </a:cubicBezTo>
                <a:cubicBezTo>
                  <a:pt x="55730" y="143908"/>
                  <a:pt x="34847" y="152162"/>
                  <a:pt x="28575" y="144322"/>
                </a:cubicBezTo>
                <a:cubicBezTo>
                  <a:pt x="20397" y="134100"/>
                  <a:pt x="22646" y="118809"/>
                  <a:pt x="19050" y="106222"/>
                </a:cubicBezTo>
                <a:cubicBezTo>
                  <a:pt x="-8279" y="10569"/>
                  <a:pt x="29777" y="158654"/>
                  <a:pt x="0" y="39547"/>
                </a:cubicBezTo>
                <a:cubicBezTo>
                  <a:pt x="3175" y="26847"/>
                  <a:pt x="-3062" y="5043"/>
                  <a:pt x="9525" y="1447"/>
                </a:cubicBezTo>
                <a:cubicBezTo>
                  <a:pt x="40801" y="-7489"/>
                  <a:pt x="70909" y="27377"/>
                  <a:pt x="95250" y="39547"/>
                </a:cubicBezTo>
                <a:cubicBezTo>
                  <a:pt x="104230" y="44037"/>
                  <a:pt x="114300" y="45897"/>
                  <a:pt x="123825" y="49072"/>
                </a:cubicBezTo>
                <a:cubicBezTo>
                  <a:pt x="127000" y="61772"/>
                  <a:pt x="126088" y="76280"/>
                  <a:pt x="133350" y="87172"/>
                </a:cubicBezTo>
                <a:cubicBezTo>
                  <a:pt x="139700" y="96697"/>
                  <a:pt x="159877" y="94959"/>
                  <a:pt x="161925" y="106222"/>
                </a:cubicBezTo>
                <a:cubicBezTo>
                  <a:pt x="166202" y="129743"/>
                  <a:pt x="162349" y="197322"/>
                  <a:pt x="133350" y="220522"/>
                </a:cubicBezTo>
                <a:cubicBezTo>
                  <a:pt x="125510" y="226794"/>
                  <a:pt x="114300" y="226872"/>
                  <a:pt x="104775" y="230047"/>
                </a:cubicBezTo>
                <a:cubicBezTo>
                  <a:pt x="107950" y="258622"/>
                  <a:pt x="96339" y="293321"/>
                  <a:pt x="114300" y="315772"/>
                </a:cubicBezTo>
                <a:cubicBezTo>
                  <a:pt x="128325" y="333303"/>
                  <a:pt x="160459" y="316179"/>
                  <a:pt x="180975" y="325297"/>
                </a:cubicBezTo>
                <a:cubicBezTo>
                  <a:pt x="195425" y="331719"/>
                  <a:pt x="205324" y="369768"/>
                  <a:pt x="209550" y="382447"/>
                </a:cubicBezTo>
                <a:cubicBezTo>
                  <a:pt x="206375" y="407847"/>
                  <a:pt x="209532" y="434880"/>
                  <a:pt x="200025" y="458647"/>
                </a:cubicBezTo>
                <a:cubicBezTo>
                  <a:pt x="195773" y="469276"/>
                  <a:pt x="173498" y="466434"/>
                  <a:pt x="171450" y="477697"/>
                </a:cubicBezTo>
                <a:cubicBezTo>
                  <a:pt x="156870" y="557887"/>
                  <a:pt x="167154" y="554208"/>
                  <a:pt x="209550" y="582472"/>
                </a:cubicBezTo>
                <a:cubicBezTo>
                  <a:pt x="206375" y="572947"/>
                  <a:pt x="200025" y="563937"/>
                  <a:pt x="200025" y="553897"/>
                </a:cubicBezTo>
                <a:cubicBezTo>
                  <a:pt x="200025" y="534179"/>
                  <a:pt x="218968" y="511194"/>
                  <a:pt x="228600" y="496747"/>
                </a:cubicBezTo>
                <a:lnTo>
                  <a:pt x="314325" y="525322"/>
                </a:lnTo>
                <a:lnTo>
                  <a:pt x="342900" y="534847"/>
                </a:lnTo>
                <a:cubicBezTo>
                  <a:pt x="362241" y="563858"/>
                  <a:pt x="398909" y="586280"/>
                  <a:pt x="371475" y="620572"/>
                </a:cubicBezTo>
                <a:cubicBezTo>
                  <a:pt x="364324" y="629511"/>
                  <a:pt x="353619" y="635602"/>
                  <a:pt x="342900" y="639622"/>
                </a:cubicBezTo>
                <a:cubicBezTo>
                  <a:pt x="327741" y="645306"/>
                  <a:pt x="311150" y="645972"/>
                  <a:pt x="295275" y="649147"/>
                </a:cubicBezTo>
                <a:cubicBezTo>
                  <a:pt x="288925" y="658672"/>
                  <a:pt x="278107" y="666430"/>
                  <a:pt x="276225" y="677722"/>
                </a:cubicBezTo>
                <a:cubicBezTo>
                  <a:pt x="271624" y="705327"/>
                  <a:pt x="297629" y="714217"/>
                  <a:pt x="314325" y="725347"/>
                </a:cubicBezTo>
                <a:cubicBezTo>
                  <a:pt x="422726" y="703667"/>
                  <a:pt x="340383" y="731810"/>
                  <a:pt x="333375" y="696772"/>
                </a:cubicBezTo>
                <a:cubicBezTo>
                  <a:pt x="328355" y="671671"/>
                  <a:pt x="339725" y="645972"/>
                  <a:pt x="342900" y="620572"/>
                </a:cubicBezTo>
                <a:cubicBezTo>
                  <a:pt x="452283" y="647918"/>
                  <a:pt x="317485" y="609680"/>
                  <a:pt x="409575" y="649147"/>
                </a:cubicBezTo>
                <a:cubicBezTo>
                  <a:pt x="421607" y="654304"/>
                  <a:pt x="435088" y="655076"/>
                  <a:pt x="447675" y="658672"/>
                </a:cubicBezTo>
                <a:cubicBezTo>
                  <a:pt x="543328" y="686001"/>
                  <a:pt x="395243" y="647945"/>
                  <a:pt x="514350" y="677722"/>
                </a:cubicBezTo>
                <a:cubicBezTo>
                  <a:pt x="527050" y="687247"/>
                  <a:pt x="549337" y="690730"/>
                  <a:pt x="552450" y="706297"/>
                </a:cubicBezTo>
                <a:cubicBezTo>
                  <a:pt x="561631" y="752203"/>
                  <a:pt x="537093" y="775888"/>
                  <a:pt x="504825" y="792022"/>
                </a:cubicBezTo>
                <a:cubicBezTo>
                  <a:pt x="495845" y="796512"/>
                  <a:pt x="485230" y="797057"/>
                  <a:pt x="476250" y="801547"/>
                </a:cubicBezTo>
                <a:cubicBezTo>
                  <a:pt x="466011" y="806667"/>
                  <a:pt x="457200" y="814247"/>
                  <a:pt x="447675" y="820597"/>
                </a:cubicBezTo>
                <a:cubicBezTo>
                  <a:pt x="419100" y="817422"/>
                  <a:pt x="386604" y="796280"/>
                  <a:pt x="361950" y="811072"/>
                </a:cubicBezTo>
                <a:cubicBezTo>
                  <a:pt x="342699" y="822623"/>
                  <a:pt x="358876" y="856243"/>
                  <a:pt x="352425" y="877747"/>
                </a:cubicBezTo>
                <a:cubicBezTo>
                  <a:pt x="344488" y="904205"/>
                  <a:pt x="325438" y="911614"/>
                  <a:pt x="304800" y="925372"/>
                </a:cubicBezTo>
                <a:cubicBezTo>
                  <a:pt x="295275" y="941247"/>
                  <a:pt x="289316" y="959906"/>
                  <a:pt x="276225" y="972997"/>
                </a:cubicBezTo>
                <a:cubicBezTo>
                  <a:pt x="259622" y="989600"/>
                  <a:pt x="221286" y="996257"/>
                  <a:pt x="200025" y="1001572"/>
                </a:cubicBezTo>
                <a:cubicBezTo>
                  <a:pt x="196850" y="1011097"/>
                  <a:pt x="200345" y="1028178"/>
                  <a:pt x="190500" y="1030147"/>
                </a:cubicBezTo>
                <a:cubicBezTo>
                  <a:pt x="153719" y="1037503"/>
                  <a:pt x="149608" y="1002720"/>
                  <a:pt x="142875" y="982522"/>
                </a:cubicBezTo>
                <a:cubicBezTo>
                  <a:pt x="210819" y="959874"/>
                  <a:pt x="128676" y="991988"/>
                  <a:pt x="200025" y="944422"/>
                </a:cubicBezTo>
                <a:cubicBezTo>
                  <a:pt x="208379" y="938853"/>
                  <a:pt x="219075" y="938072"/>
                  <a:pt x="228600" y="934897"/>
                </a:cubicBezTo>
                <a:cubicBezTo>
                  <a:pt x="231775" y="925372"/>
                  <a:pt x="231025" y="913422"/>
                  <a:pt x="238125" y="906322"/>
                </a:cubicBezTo>
                <a:cubicBezTo>
                  <a:pt x="245225" y="899222"/>
                  <a:pt x="260428" y="904637"/>
                  <a:pt x="266700" y="896797"/>
                </a:cubicBezTo>
                <a:cubicBezTo>
                  <a:pt x="274878" y="886575"/>
                  <a:pt x="272629" y="871284"/>
                  <a:pt x="276225" y="858697"/>
                </a:cubicBezTo>
                <a:cubicBezTo>
                  <a:pt x="278983" y="849043"/>
                  <a:pt x="279478" y="837962"/>
                  <a:pt x="285750" y="830122"/>
                </a:cubicBezTo>
                <a:cubicBezTo>
                  <a:pt x="292901" y="821183"/>
                  <a:pt x="304800" y="817422"/>
                  <a:pt x="314325" y="811072"/>
                </a:cubicBezTo>
                <a:cubicBezTo>
                  <a:pt x="297583" y="727364"/>
                  <a:pt x="317230" y="797832"/>
                  <a:pt x="276225" y="715822"/>
                </a:cubicBezTo>
                <a:cubicBezTo>
                  <a:pt x="248656" y="660683"/>
                  <a:pt x="292294" y="712841"/>
                  <a:pt x="238125" y="658672"/>
                </a:cubicBezTo>
                <a:cubicBezTo>
                  <a:pt x="234950" y="633272"/>
                  <a:pt x="242799" y="603771"/>
                  <a:pt x="228600" y="582472"/>
                </a:cubicBezTo>
                <a:cubicBezTo>
                  <a:pt x="222250" y="572947"/>
                  <a:pt x="211131" y="604298"/>
                  <a:pt x="200025" y="601522"/>
                </a:cubicBezTo>
                <a:cubicBezTo>
                  <a:pt x="190285" y="599087"/>
                  <a:pt x="193675" y="582472"/>
                  <a:pt x="190500" y="572947"/>
                </a:cubicBezTo>
                <a:cubicBezTo>
                  <a:pt x="154166" y="336775"/>
                  <a:pt x="188444" y="513365"/>
                  <a:pt x="161925" y="420547"/>
                </a:cubicBezTo>
                <a:cubicBezTo>
                  <a:pt x="158329" y="407960"/>
                  <a:pt x="162457" y="390828"/>
                  <a:pt x="152400" y="382447"/>
                </a:cubicBezTo>
                <a:cubicBezTo>
                  <a:pt x="139963" y="372083"/>
                  <a:pt x="120650" y="376097"/>
                  <a:pt x="104775" y="372922"/>
                </a:cubicBezTo>
                <a:cubicBezTo>
                  <a:pt x="107950" y="350697"/>
                  <a:pt x="111677" y="328544"/>
                  <a:pt x="114300" y="306247"/>
                </a:cubicBezTo>
                <a:cubicBezTo>
                  <a:pt x="118028" y="274557"/>
                  <a:pt x="118973" y="242534"/>
                  <a:pt x="123825" y="210997"/>
                </a:cubicBezTo>
                <a:cubicBezTo>
                  <a:pt x="125352" y="201074"/>
                  <a:pt x="142330" y="186912"/>
                  <a:pt x="133350" y="182422"/>
                </a:cubicBezTo>
                <a:cubicBezTo>
                  <a:pt x="118870" y="175182"/>
                  <a:pt x="101600" y="188772"/>
                  <a:pt x="85725" y="191947"/>
                </a:cubicBezTo>
                <a:cubicBezTo>
                  <a:pt x="71358" y="201525"/>
                  <a:pt x="39552" y="227356"/>
                  <a:pt x="19050" y="220522"/>
                </a:cubicBezTo>
                <a:cubicBezTo>
                  <a:pt x="8190" y="216902"/>
                  <a:pt x="6350" y="201472"/>
                  <a:pt x="0" y="191947"/>
                </a:cubicBezTo>
                <a:cubicBezTo>
                  <a:pt x="3175" y="172897"/>
                  <a:pt x="5335" y="153650"/>
                  <a:pt x="9525" y="134797"/>
                </a:cubicBezTo>
                <a:cubicBezTo>
                  <a:pt x="20054" y="87416"/>
                  <a:pt x="19050" y="121257"/>
                  <a:pt x="19050" y="96697"/>
                </a:cubicBezTo>
              </a:path>
            </a:pathLst>
          </a:cu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295280" y="3200400"/>
            <a:ext cx="6400440" cy="159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2600" b="0" strike="noStrike" spc="-1">
                <a:solidFill>
                  <a:srgbClr val="696464"/>
                </a:solidFill>
                <a:latin typeface="Perpetua"/>
              </a:rPr>
              <a:t>урок истории в 5 классе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81"/>
              </a:spcBef>
              <a:tabLst>
                <a:tab pos="0" algn="l"/>
              </a:tabLst>
            </a:pPr>
            <a:r>
              <a:rPr lang="ru-RU" sz="2600" b="1" strike="noStrike" spc="-1">
                <a:solidFill>
                  <a:srgbClr val="696464"/>
                </a:solidFill>
                <a:latin typeface="Perpetua"/>
              </a:rPr>
              <a:t>!!! 25.02.2022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457200" y="1505880"/>
            <a:ext cx="8229240" cy="1469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ctr">
            <a:normAutofit fontScale="64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Franklin Gothic Book"/>
              </a:rPr>
              <a:t>!!! Греко-персидские войны</a:t>
            </a:r>
            <a:r>
              <a:t/>
            </a:r>
            <a:br/>
            <a:r>
              <a:rPr lang="ru-RU" sz="4000" b="1" strike="noStrike" spc="-1">
                <a:solidFill>
                  <a:srgbClr val="FFFFFF"/>
                </a:solidFill>
                <a:latin typeface="Franklin Gothic Book"/>
              </a:rPr>
              <a:t>(500 ‒ 449 г. до н.э.)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914400" y="2746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2000"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696464"/>
                </a:solidFill>
                <a:latin typeface="Franklin Gothic Book"/>
              </a:rPr>
              <a:t>Вопросы, на которые нам предстоит сегодня ответить:</a:t>
            </a:r>
            <a:endParaRPr lang="ru-RU" sz="4000" b="0" strike="noStrike" spc="-1">
              <a:solidFill>
                <a:srgbClr val="000000"/>
              </a:solidFill>
              <a:latin typeface="Perpetua"/>
            </a:endParaRPr>
          </a:p>
        </p:txBody>
      </p:sp>
      <p:graphicFrame>
        <p:nvGraphicFramePr>
          <p:cNvPr id="218" name="Table 2"/>
          <p:cNvGraphicFramePr/>
          <p:nvPr/>
        </p:nvGraphicFramePr>
        <p:xfrm>
          <a:off x="107640" y="1556640"/>
          <a:ext cx="8928720" cy="4754880"/>
        </p:xfrm>
        <a:graphic>
          <a:graphicData uri="http://schemas.openxmlformats.org/drawingml/2006/table">
            <a:tbl>
              <a:tblPr/>
              <a:tblGrid>
                <a:gridCol w="4464360"/>
                <a:gridCol w="4464360"/>
              </a:tblGrid>
              <a:tr h="0">
                <a:tc>
                  <a:txBody>
                    <a:bodyPr/>
                    <a:lstStyle/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Что такое ….?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Когда…?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Сколько времени…?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В чем причины….?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Кто одержал …?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Каковы были.?</a:t>
                      </a:r>
                      <a:endParaRPr lang="ru-RU" sz="2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FF0000"/>
                          </a:solidFill>
                          <a:latin typeface="Perpetua"/>
                        </a:rPr>
                        <a:t>Какое  значение…?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Что необходимо сделать, чтобы найти ответы на эти вопросы?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81"/>
                        </a:spcBef>
                      </a:pPr>
                      <a:endParaRPr lang="ru-RU" sz="2600" b="0" strike="noStrike" spc="-1">
                        <a:latin typeface="Arial"/>
                      </a:endParaRPr>
                    </a:p>
                    <a:p>
                      <a:pPr marL="274320" indent="-273960">
                        <a:lnSpc>
                          <a:spcPct val="100000"/>
                        </a:lnSpc>
                        <a:spcBef>
                          <a:spcPts val="581"/>
                        </a:spcBef>
                        <a:buClr>
                          <a:srgbClr val="D34817"/>
                        </a:buClr>
                        <a:buSzPct val="85000"/>
                        <a:buFont typeface="Wingdings 2" charset="2"/>
                        <a:buChar char=""/>
                      </a:pPr>
                      <a:r>
                        <a:rPr lang="ru-RU" sz="2600" b="1" strike="noStrike" spc="-1">
                          <a:solidFill>
                            <a:srgbClr val="00B050"/>
                          </a:solidFill>
                          <a:latin typeface="Perpetua"/>
                        </a:rPr>
                        <a:t>Зачем нам необходимо знать о событиях, которые произошли еще в 5 веке до н.э.?</a:t>
                      </a:r>
                      <a:endParaRPr lang="ru-RU" sz="2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81"/>
                        </a:spcBef>
                        <a:tabLst>
                          <a:tab pos="0" algn="l"/>
                        </a:tabLst>
                      </a:pPr>
                      <a:r>
                        <a:rPr lang="ru-RU" sz="2600" b="1" strike="noStrike" spc="-1">
                          <a:solidFill>
                            <a:srgbClr val="00B050"/>
                          </a:solidFill>
                          <a:latin typeface="Perpetua"/>
                        </a:rPr>
                        <a:t>  </a:t>
                      </a:r>
                      <a:endParaRPr lang="ru-RU" sz="2600" b="0" strike="noStrike" spc="-1">
                        <a:latin typeface="Arial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19" name="Picture 2" descr="https://proprikol.ru/wp-content/uploads/2020/07/kartinki-znak-voprosa-1.jpg"/>
          <p:cNvPicPr/>
          <p:nvPr/>
        </p:nvPicPr>
        <p:blipFill>
          <a:blip r:embed="rId2" cstate="print"/>
          <a:stretch/>
        </p:blipFill>
        <p:spPr>
          <a:xfrm>
            <a:off x="4910400" y="3501720"/>
            <a:ext cx="3816000" cy="286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0" y="116640"/>
            <a:ext cx="9072720" cy="93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91440" anchor="b">
            <a:normAutofit fontScale="41000"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696464"/>
                </a:solidFill>
                <a:latin typeface="Franklin Gothic Book"/>
              </a:rPr>
              <a:t>Оцените и прокомментируйте свою работу на уроке, поставив СЕБЕ оценку на листе самооценки</a:t>
            </a:r>
            <a:endParaRPr lang="ru-RU" sz="3200" b="0" strike="noStrike" spc="-1">
              <a:solidFill>
                <a:srgbClr val="000000"/>
              </a:solidFill>
              <a:latin typeface="Perpetua"/>
            </a:endParaRPr>
          </a:p>
        </p:txBody>
      </p:sp>
      <p:graphicFrame>
        <p:nvGraphicFramePr>
          <p:cNvPr id="221" name="Table 2"/>
          <p:cNvGraphicFramePr/>
          <p:nvPr/>
        </p:nvGraphicFramePr>
        <p:xfrm>
          <a:off x="107640" y="1052640"/>
          <a:ext cx="8964000" cy="5903280"/>
        </p:xfrm>
        <a:graphic>
          <a:graphicData uri="http://schemas.openxmlformats.org/drawingml/2006/table">
            <a:tbl>
              <a:tblPr/>
              <a:tblGrid>
                <a:gridCol w="2298240"/>
                <a:gridCol w="2221920"/>
                <a:gridCol w="2221920"/>
                <a:gridCol w="2221920"/>
              </a:tblGrid>
              <a:tr h="357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Критерии</a:t>
                      </a:r>
                      <a:endParaRPr lang="ru-RU" sz="18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«5»</a:t>
                      </a:r>
                      <a:endParaRPr lang="ru-RU" sz="18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«4»</a:t>
                      </a:r>
                      <a:endParaRPr lang="ru-RU" sz="18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Perpetua"/>
                        </a:rPr>
                        <a:t>«3»</a:t>
                      </a:r>
                      <a:endParaRPr lang="ru-RU" sz="18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34817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1. Ответы на вопросы  устно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верно, был активен (-на) на уроке 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НЕ всегда верно, был (-а) активен (-на) на уроке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Отвечал(-а) НЕ всегда верно, был (-а) НЕ всегда активен (-на) на уроке 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2. Работа с картой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 и аккуратно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правильно, НО НЕ аккуратно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НЕ все задания выполнил (-а) правильно и аккуратно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927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3. Выполнение заданий в парах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выполнили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БОЛЬШИНСТВО заданий выполнили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ПОЛОВИНУ заданий выполнили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  <a:tr h="11358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4. Ответы на вопросы теста (конкурс на самого внимательного читателя)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задания выполнил (-а)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БОЛЬШИНСТВО заданий выполнил (-а)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ПОЛОВИНУ заданий выполнил (-а) правильно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7E8E7"/>
                    </a:solidFill>
                  </a:tcPr>
                </a:tc>
              </a:tr>
              <a:tr h="1553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5. Ведение записей в тетради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необходимые записи в тетради сделаны аккуратно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Все необходимые записи в тетради сделаны, НО без соблюдения требований оформления</a:t>
                      </a:r>
                      <a:endParaRPr lang="ru-RU" sz="1400" b="0" strike="noStrike" spc="-1">
                        <a:latin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Perpetua"/>
                        </a:rPr>
                        <a:t>НЕ все записи в тетради сделаны, НЕ везде соблюдены правила оформления</a:t>
                      </a:r>
                      <a:endParaRPr lang="ru-RU" sz="14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C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763</TotalTime>
  <Words>1116</Words>
  <Application>LibreOffice/6.4.7.2$Linux_X86_64 LibreOffice_project/40$Build-2</Application>
  <PresentationFormat>Экран (4:3)</PresentationFormat>
  <Paragraphs>184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какой</dc:title>
  <dc:creator>Поздеева</dc:creator>
  <cp:lastModifiedBy>Makarenkova_O_N</cp:lastModifiedBy>
  <cp:revision>40</cp:revision>
  <dcterms:created xsi:type="dcterms:W3CDTF">2022-02-23T06:16:13Z</dcterms:created>
  <dcterms:modified xsi:type="dcterms:W3CDTF">2022-03-10T09:26:31Z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