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9" r:id="rId2"/>
    <p:sldId id="267" r:id="rId3"/>
    <p:sldId id="268" r:id="rId4"/>
    <p:sldId id="260" r:id="rId5"/>
    <p:sldId id="261" r:id="rId6"/>
    <p:sldId id="262" r:id="rId7"/>
    <p:sldId id="256" r:id="rId8"/>
    <p:sldId id="264" r:id="rId9"/>
    <p:sldId id="263" r:id="rId10"/>
    <p:sldId id="265" r:id="rId11"/>
    <p:sldId id="257" r:id="rId12"/>
    <p:sldId id="266" r:id="rId13"/>
    <p:sldId id="275" r:id="rId14"/>
    <p:sldId id="273" r:id="rId15"/>
    <p:sldId id="272" r:id="rId16"/>
    <p:sldId id="258" r:id="rId17"/>
    <p:sldId id="283" r:id="rId18"/>
    <p:sldId id="284" r:id="rId19"/>
    <p:sldId id="274" r:id="rId20"/>
    <p:sldId id="276" r:id="rId21"/>
    <p:sldId id="279" r:id="rId22"/>
    <p:sldId id="280" r:id="rId23"/>
    <p:sldId id="281" r:id="rId24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04" autoAdjust="0"/>
  </p:normalViewPr>
  <p:slideViewPr>
    <p:cSldViewPr snapToGrid="0">
      <p:cViewPr varScale="1">
        <p:scale>
          <a:sx n="112" d="100"/>
          <a:sy n="112" d="100"/>
        </p:scale>
        <p:origin x="4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00C7C-F990-4515-A4A5-BC3A3798401A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7B341-DF9A-4119-9876-CA081277F9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503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F6AAC-CE2E-4C8C-B887-9748059FEAA8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82674-0F0D-473A-8D48-50B9DAD781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77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82674-0F0D-473A-8D48-50B9DAD7817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29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82674-0F0D-473A-8D48-50B9DAD7817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362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82674-0F0D-473A-8D48-50B9DAD7817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204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37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40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17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28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840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53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4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96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13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27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9B59C-8EA4-411B-ADA8-31D142293DB5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1BEF8-B398-44D1-AEF2-96C24F4C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01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</a:rPr>
              <a:t>Холодная война </a:t>
            </a: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Когда традиционная зимняя встреча Деда Мороза с Санта-Клаусом на российско-финской границе сорвалась, один сайт предположил, что стороны начали ЕЁ. </a:t>
            </a:r>
          </a:p>
          <a:p>
            <a:pPr marL="0" indent="0">
              <a:buNone/>
            </a:pPr>
            <a:r>
              <a:rPr lang="ru-RU" sz="3600" dirty="0" smtClean="0"/>
              <a:t>Она началась в середине прошлого века и длилась 45 лет. </a:t>
            </a:r>
          </a:p>
          <a:p>
            <a:pPr marL="0" indent="0">
              <a:buNone/>
            </a:pPr>
            <a:r>
              <a:rPr lang="ru-RU" sz="3600" dirty="0" smtClean="0"/>
              <a:t>Назовите ЕЁ. </a:t>
            </a:r>
          </a:p>
        </p:txBody>
      </p:sp>
    </p:spTree>
    <p:extLst>
      <p:ext uri="{BB962C8B-B14F-4D97-AF65-F5344CB8AC3E}">
        <p14:creationId xmlns:p14="http://schemas.microsoft.com/office/powerpoint/2010/main" val="28175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254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Работа с историческим документом 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013"/>
          <a:stretch/>
        </p:blipFill>
        <p:spPr>
          <a:xfrm>
            <a:off x="2171700" y="1241425"/>
            <a:ext cx="8026400" cy="550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6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1800" y="2511425"/>
            <a:ext cx="4025900" cy="1325563"/>
          </a:xfr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Холодная война </a:t>
            </a:r>
            <a:br>
              <a:rPr lang="ru-RU" b="1" dirty="0" smtClean="0"/>
            </a:br>
            <a:r>
              <a:rPr lang="ru-RU" b="1" dirty="0" smtClean="0"/>
              <a:t>И.В. Сталин </a:t>
            </a:r>
            <a:endParaRPr lang="ru-RU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327400" y="1597025"/>
            <a:ext cx="914400" cy="914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194425" y="1384300"/>
            <a:ext cx="0" cy="11271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8277225" y="1597025"/>
            <a:ext cx="727075" cy="914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8267701" y="3836988"/>
            <a:ext cx="914399" cy="9144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3327400" y="3836989"/>
            <a:ext cx="914400" cy="91439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194425" y="3836988"/>
            <a:ext cx="0" cy="112712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1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225425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Работа с историческим документом 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655"/>
          <a:stretch/>
        </p:blipFill>
        <p:spPr>
          <a:xfrm>
            <a:off x="531735" y="1725160"/>
            <a:ext cx="10796665" cy="36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Советское атомное оружие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1580" y="2981324"/>
            <a:ext cx="5531423" cy="3686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47" y="1690688"/>
            <a:ext cx="2597727" cy="3333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465" y="2228850"/>
            <a:ext cx="2709424" cy="3273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047" y="5317610"/>
            <a:ext cx="2597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Курчатов </a:t>
            </a:r>
          </a:p>
          <a:p>
            <a:r>
              <a:rPr lang="ru-RU" sz="2000" b="1" dirty="0" smtClean="0"/>
              <a:t>Игорь Васильевич  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17465" y="5717272"/>
            <a:ext cx="2709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Берия </a:t>
            </a:r>
          </a:p>
          <a:p>
            <a:r>
              <a:rPr lang="ru-RU" sz="2000" b="1" dirty="0" smtClean="0"/>
              <a:t>Лаврентий Павлович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5172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27025"/>
            <a:ext cx="10515600" cy="1325563"/>
          </a:xfrm>
        </p:spPr>
        <p:txBody>
          <a:bodyPr/>
          <a:lstStyle/>
          <a:p>
            <a:r>
              <a:rPr lang="ru-RU" b="1" dirty="0"/>
              <a:t>Какие суждения о данной карикатуре являются верными?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67300" y="1652588"/>
            <a:ext cx="7058024" cy="482107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dirty="0"/>
              <a:t>Событие, которому посвящена карикатура, произошло в 1962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Карикатура </a:t>
            </a:r>
            <a:r>
              <a:rPr lang="ru-RU" sz="2400" dirty="0"/>
              <a:t>высмеивает господство США в военной </a:t>
            </a:r>
            <a:r>
              <a:rPr lang="ru-RU" sz="2400" dirty="0" smtClean="0"/>
              <a:t>организации, о </a:t>
            </a:r>
            <a:r>
              <a:rPr lang="ru-RU" sz="2400" dirty="0"/>
              <a:t>создании которой идёт речь.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В </a:t>
            </a:r>
            <a:r>
              <a:rPr lang="ru-RU" sz="2400" dirty="0"/>
              <a:t>военную организацию, созданию которой посвящена карикатура, первоначально входило около 50 государств.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Одним </a:t>
            </a:r>
            <a:r>
              <a:rPr lang="ru-RU" sz="2400" dirty="0"/>
              <a:t>из государств, участвовавших в событии, которому посвящена карикатура, была Польша.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Военный </a:t>
            </a:r>
            <a:r>
              <a:rPr lang="ru-RU" sz="2400" dirty="0"/>
              <a:t>блок, в котором главную роль играл СССР, был создан позже события, которому посвящена данная карикатура.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52588"/>
            <a:ext cx="4583879" cy="3661569"/>
          </a:xfrm>
          <a:prstGeom prst="rect">
            <a:avLst/>
          </a:prstGeom>
        </p:spPr>
      </p:pic>
      <p:sp>
        <p:nvSpPr>
          <p:cNvPr id="7" name="Блок-схема: узел 6"/>
          <p:cNvSpPr/>
          <p:nvPr/>
        </p:nvSpPr>
        <p:spPr>
          <a:xfrm>
            <a:off x="4991100" y="2416176"/>
            <a:ext cx="542925" cy="508000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991099" y="5399881"/>
            <a:ext cx="542925" cy="508000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9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274638"/>
            <a:ext cx="1159329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Характеристика блоков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141930"/>
              </p:ext>
            </p:extLst>
          </p:nvPr>
        </p:nvGraphicFramePr>
        <p:xfrm>
          <a:off x="335360" y="1196752"/>
          <a:ext cx="11593290" cy="55926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18658">
                  <a:extLst>
                    <a:ext uri="{9D8B030D-6E8A-4147-A177-3AD203B41FA5}">
                      <a16:colId xmlns:a16="http://schemas.microsoft.com/office/drawing/2014/main" val="482455107"/>
                    </a:ext>
                  </a:extLst>
                </a:gridCol>
                <a:gridCol w="2318658">
                  <a:extLst>
                    <a:ext uri="{9D8B030D-6E8A-4147-A177-3AD203B41FA5}">
                      <a16:colId xmlns:a16="http://schemas.microsoft.com/office/drawing/2014/main" val="3374786671"/>
                    </a:ext>
                  </a:extLst>
                </a:gridCol>
                <a:gridCol w="2318658">
                  <a:extLst>
                    <a:ext uri="{9D8B030D-6E8A-4147-A177-3AD203B41FA5}">
                      <a16:colId xmlns:a16="http://schemas.microsoft.com/office/drawing/2014/main" val="1309178623"/>
                    </a:ext>
                  </a:extLst>
                </a:gridCol>
                <a:gridCol w="2318658">
                  <a:extLst>
                    <a:ext uri="{9D8B030D-6E8A-4147-A177-3AD203B41FA5}">
                      <a16:colId xmlns:a16="http://schemas.microsoft.com/office/drawing/2014/main" val="2700262183"/>
                    </a:ext>
                  </a:extLst>
                </a:gridCol>
                <a:gridCol w="2318658">
                  <a:extLst>
                    <a:ext uri="{9D8B030D-6E8A-4147-A177-3AD203B41FA5}">
                      <a16:colId xmlns:a16="http://schemas.microsoft.com/office/drawing/2014/main" val="999606945"/>
                    </a:ext>
                  </a:extLst>
                </a:gridCol>
              </a:tblGrid>
              <a:tr h="1008112">
                <a:tc rowSpan="2"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Западный</a:t>
                      </a:r>
                      <a:r>
                        <a:rPr lang="ru-RU" sz="4000" baseline="0" dirty="0" smtClean="0"/>
                        <a:t> блок </a:t>
                      </a:r>
                      <a:endParaRPr lang="ru-RU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4000" dirty="0" smtClean="0"/>
                        <a:t>Восточный блок </a:t>
                      </a:r>
                      <a:endParaRPr lang="ru-RU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6571886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НАТО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Общий рынок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ОВД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СЭВ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541966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Дата создания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1949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1947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1955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1949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174229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Задачи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Обеспечить восстановление и </a:t>
                      </a:r>
                    </a:p>
                    <a:p>
                      <a:r>
                        <a:rPr lang="ru-RU" sz="2000" dirty="0" smtClean="0"/>
                        <a:t>сохранение безопасности стран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блока</a:t>
                      </a:r>
                      <a:r>
                        <a:rPr lang="ru-RU" sz="2000" baseline="0" dirty="0" smtClean="0"/>
                        <a:t>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Оказание экономической</a:t>
                      </a:r>
                      <a:r>
                        <a:rPr lang="ru-RU" sz="2000" baseline="0" dirty="0" smtClean="0"/>
                        <a:t> взаимопомощи в среде капиталистических стран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Обеспечить сохранение безопасности стран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блока</a:t>
                      </a:r>
                      <a:r>
                        <a:rPr lang="ru-RU" sz="2000" baseline="0" dirty="0" smtClean="0"/>
                        <a:t> </a:t>
                      </a:r>
                      <a:endParaRPr lang="ru-RU" sz="2000" dirty="0" smtClean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Оказание экономической</a:t>
                      </a:r>
                      <a:r>
                        <a:rPr lang="ru-RU" sz="2000" baseline="0" dirty="0" smtClean="0"/>
                        <a:t> взаимопомощи в среде социалистических стран </a:t>
                      </a:r>
                      <a:endParaRPr lang="ru-RU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836141"/>
                  </a:ext>
                </a:extLst>
              </a:tr>
              <a:tr h="1008112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Участники </a:t>
                      </a:r>
                      <a:endParaRPr lang="ru-RU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2000" dirty="0" smtClean="0"/>
                        <a:t>США, Канада,</a:t>
                      </a:r>
                      <a:r>
                        <a:rPr lang="ru-RU" sz="2000" baseline="0" dirty="0" smtClean="0"/>
                        <a:t> Англия, Дания, Франция, Италия, Бельгия, ФРГ и т.д. 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2000" dirty="0" smtClean="0"/>
                        <a:t>СССР,</a:t>
                      </a:r>
                      <a:r>
                        <a:rPr lang="ru-RU" sz="2000" baseline="0" dirty="0" smtClean="0"/>
                        <a:t> ГДР и страны Восточной Европы</a:t>
                      </a:r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352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89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Какие </a:t>
            </a:r>
            <a:r>
              <a:rPr lang="ru-RU" b="1" dirty="0" smtClean="0"/>
              <a:t>события</a:t>
            </a:r>
            <a:r>
              <a:rPr lang="ru-RU" b="1" dirty="0"/>
              <a:t>, относящиеся к внешней политике СССР, произошли в 1945–1953 гг</a:t>
            </a:r>
            <a:r>
              <a:rPr lang="ru-RU" b="1" dirty="0" smtClean="0"/>
              <a:t>.?.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ru-RU" dirty="0" smtClean="0"/>
              <a:t>создание </a:t>
            </a:r>
            <a:r>
              <a:rPr lang="ru-RU" dirty="0"/>
              <a:t>Совета экономической взаимопомощи</a:t>
            </a: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ru-RU" dirty="0" smtClean="0"/>
              <a:t>возведение </a:t>
            </a:r>
            <a:r>
              <a:rPr lang="ru-RU" dirty="0"/>
              <a:t>Берлинской стены</a:t>
            </a: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ru-RU" dirty="0" smtClean="0"/>
              <a:t>оказание </a:t>
            </a:r>
            <a:r>
              <a:rPr lang="ru-RU" dirty="0"/>
              <a:t>помощи СССР Северной Корее в Корейской войне</a:t>
            </a: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ru-RU" dirty="0" smtClean="0"/>
              <a:t>оказание </a:t>
            </a:r>
            <a:r>
              <a:rPr lang="ru-RU" dirty="0"/>
              <a:t>помощи СССР Вьетнаму в войне против агрессии США</a:t>
            </a:r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ru-RU" dirty="0" smtClean="0"/>
              <a:t>создание атомного оружия </a:t>
            </a:r>
            <a:endParaRPr lang="ru-RU" dirty="0"/>
          </a:p>
          <a:p>
            <a:pPr marL="514350" indent="-514350">
              <a:lnSpc>
                <a:spcPct val="125000"/>
              </a:lnSpc>
              <a:buFont typeface="+mj-lt"/>
              <a:buAutoNum type="arabicPeriod"/>
            </a:pPr>
            <a:r>
              <a:rPr lang="ru-RU" dirty="0" smtClean="0"/>
              <a:t>заключение </a:t>
            </a:r>
            <a:r>
              <a:rPr lang="ru-RU" dirty="0"/>
              <a:t>договора с США о сокращении ядерных вооружений</a:t>
            </a:r>
          </a:p>
        </p:txBody>
      </p:sp>
      <p:sp>
        <p:nvSpPr>
          <p:cNvPr id="5" name="Блок-схема: узел 4"/>
          <p:cNvSpPr/>
          <p:nvPr/>
        </p:nvSpPr>
        <p:spPr>
          <a:xfrm>
            <a:off x="762000" y="1901826"/>
            <a:ext cx="542925" cy="508000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762000" y="3066256"/>
            <a:ext cx="542925" cy="508000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761999" y="4367609"/>
            <a:ext cx="542925" cy="508000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41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73"/>
          <a:stretch/>
        </p:blipFill>
        <p:spPr>
          <a:xfrm>
            <a:off x="188007" y="728881"/>
            <a:ext cx="11823251" cy="5167718"/>
          </a:xfrm>
          <a:prstGeom prst="rect">
            <a:avLst/>
          </a:prstGeom>
        </p:spPr>
      </p:pic>
      <p:sp>
        <p:nvSpPr>
          <p:cNvPr id="5" name="Блок-схема: узел 4"/>
          <p:cNvSpPr/>
          <p:nvPr/>
        </p:nvSpPr>
        <p:spPr>
          <a:xfrm>
            <a:off x="188007" y="1688181"/>
            <a:ext cx="542925" cy="508000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/>
          <p:cNvSpPr/>
          <p:nvPr/>
        </p:nvSpPr>
        <p:spPr>
          <a:xfrm>
            <a:off x="188007" y="2804740"/>
            <a:ext cx="542925" cy="508000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188007" y="3522587"/>
            <a:ext cx="542925" cy="508000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188006" y="4599357"/>
            <a:ext cx="542925" cy="508000"/>
          </a:xfrm>
          <a:prstGeom prst="flowChartConnector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42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370" y="0"/>
            <a:ext cx="11816891" cy="685800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384277" y="6236212"/>
            <a:ext cx="3443954" cy="536094"/>
            <a:chOff x="2384277" y="6315342"/>
            <a:chExt cx="3443954" cy="536094"/>
          </a:xfrm>
        </p:grpSpPr>
        <p:sp>
          <p:nvSpPr>
            <p:cNvPr id="5" name="TextBox 4"/>
            <p:cNvSpPr txBox="1"/>
            <p:nvPr/>
          </p:nvSpPr>
          <p:spPr>
            <a:xfrm>
              <a:off x="2384277" y="6315342"/>
              <a:ext cx="4871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/>
                <a:t>Г</a:t>
              </a:r>
              <a:endParaRPr lang="ru-RU" sz="28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0669" y="6325751"/>
              <a:ext cx="4871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/>
                <a:t>А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63453" y="6315342"/>
              <a:ext cx="4871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/>
                <a:t>В</a:t>
              </a:r>
              <a:endParaRPr lang="ru-RU" sz="28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41121" y="6315342"/>
              <a:ext cx="4871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/>
                <a:t>Б</a:t>
              </a:r>
              <a:endParaRPr lang="ru-RU" sz="28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37061" y="6328216"/>
              <a:ext cx="4871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/>
                <a:t>Д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9574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193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Кто виноват?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33345" y="1339850"/>
            <a:ext cx="5191126" cy="6318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Виноваты страны Запада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467475" y="1365250"/>
            <a:ext cx="5181600" cy="6254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Виноват Советский Союз  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08765" y="5505447"/>
            <a:ext cx="3790951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 «Доктрина Трумэна» – «</a:t>
            </a:r>
            <a:r>
              <a:rPr lang="ru-RU" sz="2000" dirty="0" smtClean="0"/>
              <a:t>спасение» Европы </a:t>
            </a:r>
            <a:r>
              <a:rPr lang="ru-RU" sz="2000" dirty="0"/>
              <a:t>от советской экспансии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345" y="4090987"/>
            <a:ext cx="379095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1947 г</a:t>
            </a:r>
            <a:r>
              <a:rPr lang="ru-RU" sz="2000" dirty="0" smtClean="0"/>
              <a:t>. создание </a:t>
            </a:r>
            <a:r>
              <a:rPr lang="ru-RU" sz="2000" dirty="0" err="1" smtClean="0"/>
              <a:t>Коминформ</a:t>
            </a:r>
            <a:r>
              <a:rPr lang="ru-RU" sz="2000" dirty="0" smtClean="0"/>
              <a:t> – организации</a:t>
            </a:r>
            <a:r>
              <a:rPr lang="ru-RU" sz="2000" dirty="0"/>
              <a:t>, которая имела </a:t>
            </a:r>
            <a:r>
              <a:rPr lang="ru-RU" sz="2000" dirty="0" smtClean="0"/>
              <a:t>политические и  идеологические </a:t>
            </a:r>
            <a:r>
              <a:rPr lang="ru-RU" sz="2000" dirty="0"/>
              <a:t>цели противостояния Западу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7893" y="4073842"/>
            <a:ext cx="3888583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В 1949 г. СССР произвел первое </a:t>
            </a:r>
            <a:r>
              <a:rPr lang="ru-RU" sz="2000" dirty="0" smtClean="0"/>
              <a:t>испытание ядерного </a:t>
            </a:r>
            <a:r>
              <a:rPr lang="ru-RU" sz="2000" dirty="0"/>
              <a:t>оружия. Советские ученые </a:t>
            </a:r>
            <a:r>
              <a:rPr lang="ru-RU" sz="2000" dirty="0" smtClean="0"/>
              <a:t>первыми</a:t>
            </a:r>
            <a:endParaRPr lang="ru-RU" sz="2000" dirty="0"/>
          </a:p>
          <a:p>
            <a:r>
              <a:rPr lang="ru-RU" sz="2000" dirty="0"/>
              <a:t>разработали </a:t>
            </a:r>
            <a:r>
              <a:rPr lang="ru-RU" sz="2000" dirty="0" smtClean="0"/>
              <a:t>термоядерное оружие.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208767" y="4073842"/>
            <a:ext cx="379095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В </a:t>
            </a:r>
            <a:r>
              <a:rPr lang="ru-RU" sz="2000" dirty="0" smtClean="0"/>
              <a:t>марте </a:t>
            </a:r>
            <a:r>
              <a:rPr lang="ru-RU" sz="2000" dirty="0"/>
              <a:t>1946 г. </a:t>
            </a:r>
            <a:r>
              <a:rPr lang="ru-RU" sz="2000" dirty="0" smtClean="0"/>
              <a:t>У. Черчилль призвал противопоставить </a:t>
            </a:r>
            <a:r>
              <a:rPr lang="ru-RU" sz="2000" dirty="0"/>
              <a:t>силе СССР силу</a:t>
            </a:r>
          </a:p>
          <a:p>
            <a:r>
              <a:rPr lang="ru-RU" sz="2000" dirty="0"/>
              <a:t>англосаксонского мира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6584" y="5795663"/>
            <a:ext cx="389989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Стремление изменить режим </a:t>
            </a:r>
            <a:r>
              <a:rPr lang="ru-RU" sz="2000" dirty="0" smtClean="0"/>
              <a:t>черноморских проливов</a:t>
            </a:r>
            <a:r>
              <a:rPr lang="ru-RU" sz="2000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455" y="5503421"/>
            <a:ext cx="3807838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Усиление проникновения </a:t>
            </a:r>
            <a:r>
              <a:rPr lang="ru-RU" sz="2000" dirty="0"/>
              <a:t>США в Европу за </a:t>
            </a:r>
            <a:r>
              <a:rPr lang="ru-RU" sz="2000" dirty="0" smtClean="0"/>
              <a:t>счет оказания </a:t>
            </a:r>
            <a:r>
              <a:rPr lang="ru-RU" sz="2000" dirty="0"/>
              <a:t>экономической </a:t>
            </a:r>
            <a:r>
              <a:rPr lang="ru-RU" sz="2000" dirty="0" smtClean="0"/>
              <a:t>помощи европейским </a:t>
            </a:r>
            <a:r>
              <a:rPr lang="ru-RU" sz="2000" dirty="0"/>
              <a:t>странам</a:t>
            </a:r>
          </a:p>
        </p:txBody>
      </p:sp>
    </p:spTree>
    <p:extLst>
      <p:ext uri="{BB962C8B-B14F-4D97-AF65-F5344CB8AC3E}">
        <p14:creationId xmlns:p14="http://schemas.microsoft.com/office/powerpoint/2010/main" val="135726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59232 -0.02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8 0.04351 L 0.58906 -0.30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69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555 L 0.2582 -0.064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3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6563 -0.510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59753 -0.062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83" y="-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2556 -0.028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224" y="365125"/>
            <a:ext cx="10638576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Холодная война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224" y="1503363"/>
            <a:ext cx="11135762" cy="30529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>
                <a:solidFill>
                  <a:schemeClr val="tx1"/>
                </a:solidFill>
              </a:rPr>
              <a:t>глобальная геополитическая, 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экономическая </a:t>
            </a:r>
            <a:r>
              <a:rPr lang="ru-RU" sz="3600" dirty="0">
                <a:solidFill>
                  <a:schemeClr val="tx1"/>
                </a:solidFill>
              </a:rPr>
              <a:t>и идеологическая конфронтация </a:t>
            </a:r>
            <a:endParaRPr lang="ru-RU" sz="36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между </a:t>
            </a:r>
            <a:r>
              <a:rPr lang="ru-RU" sz="3600" dirty="0">
                <a:solidFill>
                  <a:schemeClr val="tx1"/>
                </a:solidFill>
              </a:rPr>
              <a:t>Советским </a:t>
            </a:r>
            <a:r>
              <a:rPr lang="ru-RU" sz="3600" dirty="0" smtClean="0">
                <a:solidFill>
                  <a:schemeClr val="tx1"/>
                </a:solidFill>
              </a:rPr>
              <a:t>Союзом (</a:t>
            </a:r>
            <a:r>
              <a:rPr lang="ru-RU" sz="3600" i="1" dirty="0" smtClean="0">
                <a:solidFill>
                  <a:schemeClr val="tx1"/>
                </a:solidFill>
              </a:rPr>
              <a:t>коммунизм</a:t>
            </a:r>
            <a:r>
              <a:rPr lang="ru-RU" sz="3600" dirty="0" smtClean="0">
                <a:solidFill>
                  <a:schemeClr val="tx1"/>
                </a:solidFill>
              </a:rPr>
              <a:t>) </a:t>
            </a:r>
          </a:p>
          <a:p>
            <a:pPr marL="0" indent="0" algn="just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и США (</a:t>
            </a:r>
            <a:r>
              <a:rPr lang="ru-RU" sz="3600" i="1" dirty="0" smtClean="0">
                <a:solidFill>
                  <a:schemeClr val="tx1"/>
                </a:solidFill>
              </a:rPr>
              <a:t>капитализм)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59" y="4071608"/>
            <a:ext cx="7713564" cy="256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15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269875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Мнение американского историка Дж. </a:t>
            </a:r>
            <a:r>
              <a:rPr lang="ru-RU" sz="4000" b="1" dirty="0" err="1" smtClean="0"/>
              <a:t>Геддиса</a:t>
            </a:r>
            <a:r>
              <a:rPr lang="ru-RU" sz="4000" b="1" dirty="0" smtClean="0"/>
              <a:t> </a:t>
            </a:r>
            <a:endParaRPr lang="ru-RU" sz="40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743" y="1206500"/>
            <a:ext cx="11418514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/>
          <a:lstStyle/>
          <a:p>
            <a:r>
              <a:rPr lang="ru-RU" b="1" dirty="0" smtClean="0"/>
              <a:t>Цели и задачи урока: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99006"/>
            <a:ext cx="11151550" cy="5558994"/>
          </a:xfrm>
        </p:spPr>
        <p:txBody>
          <a:bodyPr>
            <a:noAutofit/>
          </a:bodyPr>
          <a:lstStyle/>
          <a:p>
            <a:pPr marL="444500" indent="-444500">
              <a:buSzPct val="150000"/>
              <a:buBlip>
                <a:blip r:embed="rId2"/>
              </a:buBlip>
            </a:pPr>
            <a:r>
              <a:rPr lang="ru-RU" sz="3200" dirty="0" smtClean="0"/>
              <a:t>повторить </a:t>
            </a:r>
            <a:r>
              <a:rPr lang="ru-RU" sz="3200" dirty="0"/>
              <a:t>причины обострения взаимоотношений между СССР и западными </a:t>
            </a:r>
            <a:r>
              <a:rPr lang="ru-RU" sz="3200" dirty="0" smtClean="0"/>
              <a:t>странами, изменение </a:t>
            </a:r>
            <a:r>
              <a:rPr lang="ru-RU" sz="3200" dirty="0"/>
              <a:t>положения в мире </a:t>
            </a:r>
            <a:r>
              <a:rPr lang="ru-RU" sz="3200" dirty="0" smtClean="0"/>
              <a:t>после войны и формирование военно-политических блоков; повторить основные события первого этапа Холодной войны; </a:t>
            </a:r>
          </a:p>
          <a:p>
            <a:pPr marL="444500" indent="-444500">
              <a:buSzPct val="150000"/>
              <a:buBlip>
                <a:blip r:embed="rId2"/>
              </a:buBlip>
            </a:pPr>
            <a:r>
              <a:rPr lang="ru-RU" sz="3200" dirty="0" smtClean="0"/>
              <a:t>продолжить </a:t>
            </a:r>
            <a:r>
              <a:rPr lang="ru-RU" sz="3200" dirty="0"/>
              <a:t>формирование умений работать с </a:t>
            </a:r>
            <a:r>
              <a:rPr lang="ru-RU" sz="3200" dirty="0" smtClean="0"/>
              <a:t>историческими </a:t>
            </a:r>
            <a:r>
              <a:rPr lang="ru-RU" sz="3200" dirty="0"/>
              <a:t>источниками, умений анализировать, сравнивать, делать </a:t>
            </a:r>
            <a:r>
              <a:rPr lang="ru-RU" sz="3200" dirty="0" smtClean="0"/>
              <a:t>выводы; </a:t>
            </a:r>
          </a:p>
          <a:p>
            <a:pPr marL="444500" indent="-444500">
              <a:buSzPct val="150000"/>
              <a:buBlip>
                <a:blip r:embed="rId2"/>
              </a:buBlip>
            </a:pPr>
            <a:r>
              <a:rPr lang="ru-RU" sz="3200" dirty="0" smtClean="0"/>
              <a:t>способствовать формированию </a:t>
            </a:r>
            <a:r>
              <a:rPr lang="ru-RU" sz="3200" dirty="0"/>
              <a:t>отрицательного отношения </a:t>
            </a:r>
            <a:r>
              <a:rPr lang="ru-RU" sz="3200" dirty="0" smtClean="0"/>
              <a:t>к </a:t>
            </a:r>
            <a:r>
              <a:rPr lang="ru-RU" sz="3200" dirty="0"/>
              <a:t>противостоянию между ядерными державами как угрозе всеобщего мира на планете, существованию человечества.</a:t>
            </a:r>
          </a:p>
        </p:txBody>
      </p:sp>
    </p:spTree>
    <p:extLst>
      <p:ext uri="{BB962C8B-B14F-4D97-AF65-F5344CB8AC3E}">
        <p14:creationId xmlns:p14="http://schemas.microsoft.com/office/powerpoint/2010/main" val="36276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758" t="20105" r="27279" b="25101"/>
          <a:stretch/>
        </p:blipFill>
        <p:spPr>
          <a:xfrm>
            <a:off x="1324598" y="33226"/>
            <a:ext cx="9955850" cy="68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51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Домашнее задание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Параграф 31 (КУ), ответить письменно на вопрос 4 (стр.20);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 smtClean="0"/>
              <a:t>Задание по желанию – Выполнить задания по теме урока на платформе </a:t>
            </a:r>
            <a:r>
              <a:rPr lang="ru-RU" sz="3200" dirty="0" err="1" smtClean="0"/>
              <a:t>Учи.ру</a:t>
            </a:r>
            <a:r>
              <a:rPr lang="ru-RU" sz="3200" dirty="0" smtClean="0"/>
              <a:t> (ссылка в дневнике).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116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012" y="1347357"/>
            <a:ext cx="5075087" cy="1143000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C00000"/>
                </a:solidFill>
              </a:rPr>
              <a:t>Причины </a:t>
            </a:r>
            <a:br>
              <a:rPr lang="ru-RU" sz="6600" dirty="0" smtClean="0">
                <a:solidFill>
                  <a:srgbClr val="C00000"/>
                </a:solidFill>
              </a:rPr>
            </a:br>
            <a:r>
              <a:rPr lang="ru-RU" sz="6600" dirty="0" smtClean="0">
                <a:solidFill>
                  <a:srgbClr val="C00000"/>
                </a:solidFill>
              </a:rPr>
              <a:t>Холодной войны</a:t>
            </a:r>
            <a:endParaRPr lang="ru-RU" sz="6600" dirty="0">
              <a:solidFill>
                <a:srgbClr val="C00000"/>
              </a:solidFill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98" y="298492"/>
            <a:ext cx="5429060" cy="324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7469" y="3506571"/>
            <a:ext cx="114797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/>
              <a:t>Противоположность двух мировых систем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/>
              <a:t>Экономические, политические и идеологические различия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/>
              <a:t>Стремление к усилению влияния в мире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/>
              <a:t>Готовность защищать свои позиции всеми доступными средствами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3200" dirty="0"/>
              <a:t>Политика угроз </a:t>
            </a:r>
          </a:p>
        </p:txBody>
      </p:sp>
    </p:spTree>
    <p:extLst>
      <p:ext uri="{BB962C8B-B14F-4D97-AF65-F5344CB8AC3E}">
        <p14:creationId xmlns:p14="http://schemas.microsoft.com/office/powerpoint/2010/main" val="33250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262979" y="4448036"/>
            <a:ext cx="16012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М.С. Горбачев 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0358" cy="1325563"/>
          </a:xfrm>
        </p:spPr>
        <p:txBody>
          <a:bodyPr/>
          <a:lstStyle/>
          <a:p>
            <a:r>
              <a:rPr lang="ru-RU" b="1" dirty="0" smtClean="0"/>
              <a:t>Участники Холодной войны: СОВРЕМЕННИКИ 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" b="12041"/>
          <a:stretch/>
        </p:blipFill>
        <p:spPr>
          <a:xfrm>
            <a:off x="838200" y="1490647"/>
            <a:ext cx="1588129" cy="19097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215" r="19869"/>
          <a:stretch/>
        </p:blipFill>
        <p:spPr>
          <a:xfrm>
            <a:off x="3282636" y="2488478"/>
            <a:ext cx="1588128" cy="1567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13229"/>
          <a:stretch/>
        </p:blipFill>
        <p:spPr>
          <a:xfrm>
            <a:off x="820093" y="4081558"/>
            <a:ext cx="1588129" cy="1750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b="9253"/>
          <a:stretch/>
        </p:blipFill>
        <p:spPr>
          <a:xfrm>
            <a:off x="3262979" y="4817368"/>
            <a:ext cx="1607785" cy="1837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b="10942"/>
          <a:stretch/>
        </p:blipFill>
        <p:spPr>
          <a:xfrm>
            <a:off x="7725476" y="4817368"/>
            <a:ext cx="1588129" cy="1873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b="18769"/>
          <a:stretch/>
        </p:blipFill>
        <p:spPr>
          <a:xfrm>
            <a:off x="10188018" y="4055792"/>
            <a:ext cx="1590540" cy="1775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s://im0-tub-ru.yandex.net/i?id=469cebc96f4bb5d58299b28e5c3d5475-l&amp;n=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7743583" y="2335101"/>
            <a:ext cx="1570021" cy="18558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3290" y="1498483"/>
            <a:ext cx="1565268" cy="20941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Прямая со стрелкой 17"/>
          <p:cNvCxnSpPr>
            <a:stCxn id="4" idx="3"/>
            <a:endCxn id="9" idx="1"/>
          </p:cNvCxnSpPr>
          <p:nvPr/>
        </p:nvCxnSpPr>
        <p:spPr>
          <a:xfrm>
            <a:off x="2426329" y="2445536"/>
            <a:ext cx="7761689" cy="2498193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3"/>
            <a:endCxn id="1026" idx="1"/>
          </p:cNvCxnSpPr>
          <p:nvPr/>
        </p:nvCxnSpPr>
        <p:spPr>
          <a:xfrm flipV="1">
            <a:off x="2408222" y="3263051"/>
            <a:ext cx="5335361" cy="169356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5" idx="3"/>
            <a:endCxn id="8" idx="1"/>
          </p:cNvCxnSpPr>
          <p:nvPr/>
        </p:nvCxnSpPr>
        <p:spPr>
          <a:xfrm>
            <a:off x="4870764" y="3272135"/>
            <a:ext cx="2854712" cy="2482033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7" idx="3"/>
            <a:endCxn id="10" idx="1"/>
          </p:cNvCxnSpPr>
          <p:nvPr/>
        </p:nvCxnSpPr>
        <p:spPr>
          <a:xfrm flipV="1">
            <a:off x="4870764" y="2545557"/>
            <a:ext cx="5342526" cy="319073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9146" y="3400425"/>
            <a:ext cx="16062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И.В. Сталин 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801986" y="5804892"/>
            <a:ext cx="16062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Л.И. Брежнев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287638" y="2119146"/>
            <a:ext cx="15650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Н.С. Хрущев 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743583" y="1961681"/>
            <a:ext cx="15700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Р. Никсон</a:t>
            </a:r>
            <a:endParaRPr lang="ru-RU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219842" y="3581397"/>
            <a:ext cx="1575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Р. Рейган </a:t>
            </a:r>
            <a:endParaRPr lang="ru-RU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0188018" y="5804892"/>
            <a:ext cx="1575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Г. Трумэн </a:t>
            </a:r>
            <a:endParaRPr lang="ru-RU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720130" y="4443494"/>
            <a:ext cx="16025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Дж. Кеннеди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820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/>
          <p:cNvCxnSpPr>
            <a:stCxn id="7" idx="3"/>
            <a:endCxn id="10" idx="1"/>
          </p:cNvCxnSpPr>
          <p:nvPr/>
        </p:nvCxnSpPr>
        <p:spPr>
          <a:xfrm flipV="1">
            <a:off x="4870764" y="2545557"/>
            <a:ext cx="5342526" cy="319073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3"/>
            <a:endCxn id="1026" idx="1"/>
          </p:cNvCxnSpPr>
          <p:nvPr/>
        </p:nvCxnSpPr>
        <p:spPr>
          <a:xfrm flipV="1">
            <a:off x="2408222" y="3263051"/>
            <a:ext cx="5335361" cy="169356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3"/>
            <a:endCxn id="9" idx="1"/>
          </p:cNvCxnSpPr>
          <p:nvPr/>
        </p:nvCxnSpPr>
        <p:spPr>
          <a:xfrm>
            <a:off x="2426329" y="2445536"/>
            <a:ext cx="7761689" cy="2498193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62979" y="4448036"/>
            <a:ext cx="16012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М.С. Горбачев 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0358" cy="1325563"/>
          </a:xfrm>
        </p:spPr>
        <p:txBody>
          <a:bodyPr/>
          <a:lstStyle/>
          <a:p>
            <a:r>
              <a:rPr lang="ru-RU" b="1" dirty="0" smtClean="0"/>
              <a:t>Участники Холодной войны: СОВРЕМЕННИКИ 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" b="12041"/>
          <a:stretch/>
        </p:blipFill>
        <p:spPr>
          <a:xfrm>
            <a:off x="838200" y="1490647"/>
            <a:ext cx="1588129" cy="19097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215" r="19869"/>
          <a:stretch/>
        </p:blipFill>
        <p:spPr>
          <a:xfrm>
            <a:off x="3282636" y="2488478"/>
            <a:ext cx="1588128" cy="1567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13229"/>
          <a:stretch/>
        </p:blipFill>
        <p:spPr>
          <a:xfrm>
            <a:off x="820093" y="4081558"/>
            <a:ext cx="1588129" cy="1750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b="9253"/>
          <a:stretch/>
        </p:blipFill>
        <p:spPr>
          <a:xfrm>
            <a:off x="3262979" y="4817368"/>
            <a:ext cx="1607785" cy="1837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b="10942"/>
          <a:stretch/>
        </p:blipFill>
        <p:spPr>
          <a:xfrm>
            <a:off x="7725476" y="4817368"/>
            <a:ext cx="1588129" cy="1873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b="18769"/>
          <a:stretch/>
        </p:blipFill>
        <p:spPr>
          <a:xfrm>
            <a:off x="10188018" y="4055792"/>
            <a:ext cx="1590540" cy="1775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s://im0-tub-ru.yandex.net/i?id=469cebc96f4bb5d58299b28e5c3d5475-l&amp;n=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7743583" y="2335101"/>
            <a:ext cx="1570021" cy="18558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3290" y="1498483"/>
            <a:ext cx="1565268" cy="20941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2" name="Прямая со стрелкой 21"/>
          <p:cNvCxnSpPr>
            <a:stCxn id="5" idx="3"/>
            <a:endCxn id="8" idx="1"/>
          </p:cNvCxnSpPr>
          <p:nvPr/>
        </p:nvCxnSpPr>
        <p:spPr>
          <a:xfrm>
            <a:off x="4870764" y="3272135"/>
            <a:ext cx="2854712" cy="2482033"/>
          </a:xfrm>
          <a:prstGeom prst="straightConnector1">
            <a:avLst/>
          </a:prstGeom>
          <a:ln w="190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9146" y="3400425"/>
            <a:ext cx="16062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И.В. Сталин 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801986" y="5804892"/>
            <a:ext cx="16062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Л.И. Брежнев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262979" y="2107690"/>
            <a:ext cx="15988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Н.С. Хрущев 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720131" y="1961681"/>
            <a:ext cx="159347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Р. Никсон</a:t>
            </a:r>
            <a:endParaRPr lang="ru-RU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0219842" y="3581397"/>
            <a:ext cx="1575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Р. Рейган </a:t>
            </a:r>
            <a:endParaRPr lang="ru-RU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0188018" y="5804892"/>
            <a:ext cx="15759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Г. Трумэн </a:t>
            </a:r>
            <a:endParaRPr lang="ru-RU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720130" y="4443494"/>
            <a:ext cx="16025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Дж. Кеннеди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009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266700" y="1003301"/>
            <a:ext cx="3133663" cy="4020785"/>
            <a:chOff x="812541" y="1490647"/>
            <a:chExt cx="2276193" cy="3224705"/>
          </a:xfrm>
        </p:grpSpPr>
        <p:pic>
          <p:nvPicPr>
            <p:cNvPr id="4" name="Объект 3"/>
            <p:cNvPicPr>
              <a:picLocks noChangeAspect="1"/>
            </p:cNvPicPr>
            <p:nvPr/>
          </p:nvPicPr>
          <p:blipFill rotWithShape="1">
            <a:blip r:embed="rId2"/>
            <a:srcRect t="1" b="12041"/>
            <a:stretch/>
          </p:blipFill>
          <p:spPr>
            <a:xfrm>
              <a:off x="838200" y="1490647"/>
              <a:ext cx="2250534" cy="27063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812541" y="4196989"/>
              <a:ext cx="2276193" cy="5183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3600" dirty="0" smtClean="0"/>
                <a:t>И.В. Сталин </a:t>
              </a:r>
              <a:endParaRPr lang="ru-RU" sz="36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223578" y="990619"/>
            <a:ext cx="3324141" cy="4032769"/>
            <a:chOff x="3895860" y="1490647"/>
            <a:chExt cx="2432512" cy="323431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b="18769"/>
            <a:stretch/>
          </p:blipFill>
          <p:spPr>
            <a:xfrm>
              <a:off x="3895860" y="1490647"/>
              <a:ext cx="2432512" cy="27159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895860" y="4206600"/>
              <a:ext cx="2432512" cy="5183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3600" dirty="0" smtClean="0"/>
                <a:t>Г. Трумэн </a:t>
              </a:r>
              <a:endParaRPr lang="ru-RU" sz="36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8225331" y="1011225"/>
            <a:ext cx="3598369" cy="4013297"/>
            <a:chOff x="8242300" y="1506263"/>
            <a:chExt cx="2565400" cy="32187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/>
            <a:srcRect l="23565" r="23043"/>
            <a:stretch/>
          </p:blipFill>
          <p:spPr>
            <a:xfrm>
              <a:off x="8242300" y="1506263"/>
              <a:ext cx="2565400" cy="27003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2300" y="4206600"/>
              <a:ext cx="2565400" cy="5183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3600" dirty="0" smtClean="0"/>
                <a:t>У. Черчилль 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218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16500" y="1376363"/>
            <a:ext cx="6299200" cy="2387600"/>
          </a:xfrm>
        </p:spPr>
        <p:txBody>
          <a:bodyPr>
            <a:normAutofit/>
          </a:bodyPr>
          <a:lstStyle/>
          <a:p>
            <a:r>
              <a:rPr lang="ru-RU" sz="6600" b="1" dirty="0" smtClean="0"/>
              <a:t>Внешняя политика СССР</a:t>
            </a:r>
            <a:endParaRPr lang="ru-RU" sz="6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46700" y="3652838"/>
            <a:ext cx="5969000" cy="165576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1946-1953 гг. </a:t>
            </a:r>
            <a:endParaRPr lang="ru-RU" sz="36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181100" y="1376363"/>
            <a:ext cx="3133663" cy="4020785"/>
            <a:chOff x="812541" y="1490647"/>
            <a:chExt cx="2276193" cy="3224705"/>
          </a:xfrm>
        </p:grpSpPr>
        <p:pic>
          <p:nvPicPr>
            <p:cNvPr id="5" name="Объект 3"/>
            <p:cNvPicPr>
              <a:picLocks noChangeAspect="1"/>
            </p:cNvPicPr>
            <p:nvPr/>
          </p:nvPicPr>
          <p:blipFill rotWithShape="1">
            <a:blip r:embed="rId2"/>
            <a:srcRect t="1" b="12041"/>
            <a:stretch/>
          </p:blipFill>
          <p:spPr>
            <a:xfrm>
              <a:off x="838200" y="1490647"/>
              <a:ext cx="2250534" cy="27063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812541" y="4196989"/>
              <a:ext cx="2276193" cy="5183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3600" dirty="0" smtClean="0"/>
                <a:t>И.В. Сталин </a:t>
              </a:r>
              <a:endParaRPr lang="ru-RU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628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/>
          <a:lstStyle/>
          <a:p>
            <a:r>
              <a:rPr lang="ru-RU" b="1" dirty="0" smtClean="0"/>
              <a:t>Цели и задачи урока: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99006"/>
            <a:ext cx="11151550" cy="5558994"/>
          </a:xfrm>
        </p:spPr>
        <p:txBody>
          <a:bodyPr>
            <a:noAutofit/>
          </a:bodyPr>
          <a:lstStyle/>
          <a:p>
            <a:pPr marL="444500" indent="-444500">
              <a:buSzPct val="150000"/>
              <a:buBlip>
                <a:blip r:embed="rId2"/>
              </a:buBlip>
            </a:pPr>
            <a:r>
              <a:rPr lang="ru-RU" sz="3200" dirty="0" smtClean="0"/>
              <a:t>повторить </a:t>
            </a:r>
            <a:r>
              <a:rPr lang="ru-RU" sz="3200" dirty="0"/>
              <a:t>причины обострения взаимоотношений между СССР и западными </a:t>
            </a:r>
            <a:r>
              <a:rPr lang="ru-RU" sz="3200" dirty="0" smtClean="0"/>
              <a:t>странами, изменение </a:t>
            </a:r>
            <a:r>
              <a:rPr lang="ru-RU" sz="3200" dirty="0"/>
              <a:t>положения в мире </a:t>
            </a:r>
            <a:r>
              <a:rPr lang="ru-RU" sz="3200" dirty="0" smtClean="0"/>
              <a:t>после войны и формирование военно-политических блоков; повторить основные события первого этапа Холодной войны; </a:t>
            </a:r>
          </a:p>
          <a:p>
            <a:pPr marL="444500" indent="-444500">
              <a:buSzPct val="150000"/>
              <a:buBlip>
                <a:blip r:embed="rId2"/>
              </a:buBlip>
            </a:pPr>
            <a:r>
              <a:rPr lang="ru-RU" sz="3200" dirty="0" smtClean="0"/>
              <a:t>продолжить </a:t>
            </a:r>
            <a:r>
              <a:rPr lang="ru-RU" sz="3200" dirty="0"/>
              <a:t>формирование умений работать с </a:t>
            </a:r>
            <a:r>
              <a:rPr lang="ru-RU" sz="3200" dirty="0" smtClean="0"/>
              <a:t>историческими </a:t>
            </a:r>
            <a:r>
              <a:rPr lang="ru-RU" sz="3200" dirty="0"/>
              <a:t>источниками, умений анализировать, сравнивать, делать </a:t>
            </a:r>
            <a:r>
              <a:rPr lang="ru-RU" sz="3200" dirty="0" smtClean="0"/>
              <a:t>выводы; </a:t>
            </a:r>
          </a:p>
          <a:p>
            <a:pPr marL="444500" indent="-444500">
              <a:buSzPct val="150000"/>
              <a:buBlip>
                <a:blip r:embed="rId2"/>
              </a:buBlip>
            </a:pPr>
            <a:r>
              <a:rPr lang="ru-RU" sz="3200" dirty="0" smtClean="0"/>
              <a:t>способствовать формированию </a:t>
            </a:r>
            <a:r>
              <a:rPr lang="ru-RU" sz="3200" dirty="0"/>
              <a:t>отрицательного отношения </a:t>
            </a:r>
            <a:r>
              <a:rPr lang="ru-RU" sz="3200" dirty="0" smtClean="0"/>
              <a:t>к </a:t>
            </a:r>
            <a:r>
              <a:rPr lang="ru-RU" sz="3200" dirty="0"/>
              <a:t>противостоянию между ядерными державами как угрозе всеобщего мира на планете, существованию человечества.</a:t>
            </a:r>
          </a:p>
        </p:txBody>
      </p:sp>
    </p:spTree>
    <p:extLst>
      <p:ext uri="{BB962C8B-B14F-4D97-AF65-F5344CB8AC3E}">
        <p14:creationId xmlns:p14="http://schemas.microsoft.com/office/powerpoint/2010/main" val="190317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04800" y="292101"/>
            <a:ext cx="3133663" cy="4020785"/>
            <a:chOff x="812541" y="1490647"/>
            <a:chExt cx="2276193" cy="3224705"/>
          </a:xfrm>
        </p:grpSpPr>
        <p:pic>
          <p:nvPicPr>
            <p:cNvPr id="4" name="Объект 3"/>
            <p:cNvPicPr>
              <a:picLocks noChangeAspect="1"/>
            </p:cNvPicPr>
            <p:nvPr/>
          </p:nvPicPr>
          <p:blipFill rotWithShape="1">
            <a:blip r:embed="rId2"/>
            <a:srcRect t="1" b="12041"/>
            <a:stretch/>
          </p:blipFill>
          <p:spPr>
            <a:xfrm>
              <a:off x="838200" y="1490647"/>
              <a:ext cx="2250534" cy="27063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812541" y="4196989"/>
              <a:ext cx="2276193" cy="5183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3600" dirty="0" smtClean="0"/>
                <a:t>И.В. Сталин </a:t>
              </a:r>
              <a:endParaRPr lang="ru-RU" sz="36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261678" y="279419"/>
            <a:ext cx="3324141" cy="4032769"/>
            <a:chOff x="3895860" y="1490647"/>
            <a:chExt cx="2432512" cy="323431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b="18769"/>
            <a:stretch/>
          </p:blipFill>
          <p:spPr>
            <a:xfrm>
              <a:off x="3895860" y="1490647"/>
              <a:ext cx="2432512" cy="27159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895860" y="4206600"/>
              <a:ext cx="2432512" cy="5183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3600" dirty="0" smtClean="0"/>
                <a:t>Г. Трумэн </a:t>
              </a:r>
              <a:endParaRPr lang="ru-RU" sz="36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8238031" y="298891"/>
            <a:ext cx="3598369" cy="4013297"/>
            <a:chOff x="8242300" y="1506263"/>
            <a:chExt cx="2565400" cy="32187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/>
            <a:srcRect l="23565" r="23043"/>
            <a:stretch/>
          </p:blipFill>
          <p:spPr>
            <a:xfrm>
              <a:off x="8242300" y="1506263"/>
              <a:ext cx="2565400" cy="27003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2300" y="4206600"/>
              <a:ext cx="2565400" cy="5183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3600" dirty="0" smtClean="0"/>
                <a:t>У. Черчилль </a:t>
              </a:r>
              <a:endParaRPr lang="ru-RU" sz="3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164890" y="4746625"/>
            <a:ext cx="3098338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Установка Черчилля есть установка на войну, призыв к войне с СССР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4746625"/>
            <a:ext cx="3324141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/>
              <a:t>Свободные люди мира надеются на нашу поддержку в сохранении их свобод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99177" y="4754185"/>
            <a:ext cx="42926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Мы </a:t>
            </a:r>
            <a:r>
              <a:rPr lang="ru-RU" sz="2400" dirty="0"/>
              <a:t>не можем позволить себе полагаться на незначительный перевес в силах, создавая тем самым соблазн для пробы сил…</a:t>
            </a:r>
          </a:p>
        </p:txBody>
      </p:sp>
    </p:spTree>
    <p:extLst>
      <p:ext uri="{BB962C8B-B14F-4D97-AF65-F5344CB8AC3E}">
        <p14:creationId xmlns:p14="http://schemas.microsoft.com/office/powerpoint/2010/main" val="1996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33047 -0.249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0911 -0.25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00833 -0.252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706</Words>
  <Application>Microsoft Office PowerPoint</Application>
  <PresentationFormat>Широкоэкранный</PresentationFormat>
  <Paragraphs>118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Тема Office</vt:lpstr>
      <vt:lpstr>Холодная война </vt:lpstr>
      <vt:lpstr>Холодная война </vt:lpstr>
      <vt:lpstr>Причины  Холодной войны</vt:lpstr>
      <vt:lpstr>Участники Холодной войны: СОВРЕМЕННИКИ  </vt:lpstr>
      <vt:lpstr>Участники Холодной войны: СОВРЕМЕННИКИ  </vt:lpstr>
      <vt:lpstr>Презентация PowerPoint</vt:lpstr>
      <vt:lpstr>Внешняя политика СССР</vt:lpstr>
      <vt:lpstr>Цели и задачи урока: </vt:lpstr>
      <vt:lpstr>Презентация PowerPoint</vt:lpstr>
      <vt:lpstr>Работа с историческим документом </vt:lpstr>
      <vt:lpstr>Холодная война  И.В. Сталин </vt:lpstr>
      <vt:lpstr>Работа с историческим документом </vt:lpstr>
      <vt:lpstr>Советское атомное оружие </vt:lpstr>
      <vt:lpstr>Какие суждения о данной карикатуре являются верными? </vt:lpstr>
      <vt:lpstr>Характеристика блоков </vt:lpstr>
      <vt:lpstr>Какие события, относящиеся к внешней политике СССР, произошли в 1945–1953 гг.?.</vt:lpstr>
      <vt:lpstr>Презентация PowerPoint</vt:lpstr>
      <vt:lpstr>Презентация PowerPoint</vt:lpstr>
      <vt:lpstr>Кто виноват? </vt:lpstr>
      <vt:lpstr>Мнение американского историка Дж. Геддиса </vt:lpstr>
      <vt:lpstr>Цели и задачи урока: </vt:lpstr>
      <vt:lpstr>Презентация PowerPoint</vt:lpstr>
      <vt:lpstr>Домашнее задание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Внешняя политика СССР</dc:title>
  <dc:creator>учителя</dc:creator>
  <cp:lastModifiedBy>учителя</cp:lastModifiedBy>
  <cp:revision>48</cp:revision>
  <cp:lastPrinted>2022-02-25T05:31:27Z</cp:lastPrinted>
  <dcterms:created xsi:type="dcterms:W3CDTF">2022-02-24T07:11:47Z</dcterms:created>
  <dcterms:modified xsi:type="dcterms:W3CDTF">2022-02-25T06:14:44Z</dcterms:modified>
</cp:coreProperties>
</file>