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3" r:id="rId2"/>
    <p:sldId id="289" r:id="rId3"/>
    <p:sldId id="301" r:id="rId4"/>
    <p:sldId id="311" r:id="rId5"/>
    <p:sldId id="312" r:id="rId6"/>
    <p:sldId id="330" r:id="rId7"/>
    <p:sldId id="294" r:id="rId8"/>
    <p:sldId id="302" r:id="rId9"/>
    <p:sldId id="331" r:id="rId10"/>
    <p:sldId id="332" r:id="rId11"/>
    <p:sldId id="333" r:id="rId12"/>
    <p:sldId id="334" r:id="rId13"/>
    <p:sldId id="307" r:id="rId14"/>
    <p:sldId id="308" r:id="rId15"/>
    <p:sldId id="309" r:id="rId16"/>
    <p:sldId id="321" r:id="rId17"/>
    <p:sldId id="335" r:id="rId18"/>
    <p:sldId id="336" r:id="rId19"/>
    <p:sldId id="337" r:id="rId20"/>
    <p:sldId id="325" r:id="rId21"/>
    <p:sldId id="329" r:id="rId22"/>
    <p:sldId id="326" r:id="rId23"/>
    <p:sldId id="327" r:id="rId2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665" autoAdjust="0"/>
    <p:restoredTop sz="94645" autoAdjust="0"/>
  </p:normalViewPr>
  <p:slideViewPr>
    <p:cSldViewPr>
      <p:cViewPr varScale="1">
        <p:scale>
          <a:sx n="69" d="100"/>
          <a:sy n="69" d="100"/>
        </p:scale>
        <p:origin x="-11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11694B3-223C-4AF9-B902-C824AE5AB703}" type="datetimeFigureOut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390442-05D4-460C-8FDF-95AF12586BF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E78ED14-E1A7-428E-B701-499525AB88C1}" type="slidenum">
              <a:rPr lang="ru-RU" altLang="ru-RU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E12C42-D8F9-434F-9B54-AF20B9C58489}" type="slidenum">
              <a:rPr lang="ru-RU" altLang="ru-RU"/>
              <a:pPr/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30B4155-40C5-4EDF-B404-87B4DA652E1A}" type="slidenum">
              <a:rPr lang="ru-RU" altLang="ru-RU"/>
              <a:pPr/>
              <a:t>11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38CA653-C7CF-4585-B199-75B6D1D77212}" type="slidenum">
              <a:rPr lang="ru-RU" altLang="ru-RU"/>
              <a:pPr/>
              <a:t>12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4A813C-ADE7-466C-8576-54DB060F47EA}" type="slidenum">
              <a:rPr lang="ru-RU" altLang="ru-RU"/>
              <a:pPr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34F411-B603-470F-A7B6-A900D81CB3B0}" type="slidenum">
              <a:rPr lang="ru-RU" altLang="ru-RU"/>
              <a:pPr/>
              <a:t>14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F2F84-4E1D-488E-A801-303D8BA4B536}" type="slidenum">
              <a:rPr lang="ru-RU" altLang="ru-RU"/>
              <a:pPr/>
              <a:t>15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912C62-514D-411C-BC97-8E38B1A8C1B4}" type="slidenum">
              <a:rPr lang="ru-RU" altLang="ru-RU"/>
              <a:pPr/>
              <a:t>16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4541D1-63D2-4548-B050-6BA91F31727C}" type="slidenum">
              <a:rPr lang="ru-RU" altLang="ru-RU"/>
              <a:pPr/>
              <a:t>17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B798C3-1E3B-4CDD-A339-59D449240681}" type="slidenum">
              <a:rPr lang="ru-RU" altLang="ru-RU"/>
              <a:pPr/>
              <a:t>18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8711657-06A0-4752-BAE3-2FDC50F42861}" type="slidenum">
              <a:rPr lang="ru-RU" altLang="ru-RU"/>
              <a:pPr/>
              <a:t>19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254048-4B67-4FD9-AF81-091A9AB6C185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4EB377-DE07-4337-92FE-4C111E41A326}" type="slidenum">
              <a:rPr lang="ru-RU" altLang="ru-RU"/>
              <a:pPr/>
              <a:t>20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E61D6E-D856-4F87-AA24-F3E0AFA0821F}" type="slidenum">
              <a:rPr lang="ru-RU" altLang="ru-RU"/>
              <a:pPr/>
              <a:t>21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8CDF10-2BEE-43E1-A5E5-1E592A3A706F}" type="slidenum">
              <a:rPr lang="ru-RU" altLang="ru-RU"/>
              <a:pPr/>
              <a:t>22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4656C1C-4412-4D04-B8D9-DB782F1B598B}" type="slidenum">
              <a:rPr lang="ru-RU" altLang="ru-RU"/>
              <a:pPr/>
              <a:t>23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724FB2-6268-456A-871E-2CDFE06662C1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5EB02F-4805-4D9E-8736-E1F83DE02ECB}" type="slidenum">
              <a:rPr lang="ru-RU" altLang="ru-RU"/>
              <a:pPr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AD0806B-623D-45C1-92A6-FEB716160079}" type="slidenum">
              <a:rPr lang="ru-RU" altLang="ru-RU"/>
              <a:pPr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07D203-815D-465D-A3A6-B3DA2DA1C483}" type="slidenum">
              <a:rPr lang="ru-RU" altLang="ru-RU"/>
              <a:pPr/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6DAD93-B547-46DE-8026-D3E383AE74DE}" type="slidenum">
              <a:rPr lang="ru-RU" altLang="ru-RU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F0150E-9D11-472E-A807-3520E1451B0F}" type="slidenum">
              <a:rPr lang="ru-RU" altLang="ru-RU"/>
              <a:pPr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6CA1688-897D-4141-B345-A831E8E653BC}" type="slidenum">
              <a:rPr lang="ru-RU" altLang="ru-RU"/>
              <a:pPr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276600" y="1052513"/>
            <a:ext cx="2133600" cy="3651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bat-Bold" pitchFamily="2" charset="0"/>
              </a:defRPr>
            </a:lvl1pPr>
          </a:lstStyle>
          <a:p>
            <a:pPr>
              <a:defRPr/>
            </a:pPr>
            <a:fld id="{86016D1A-0771-4BC0-8E2D-CA2CDB76CAE7}" type="datetime1">
              <a:rPr lang="ru-RU"/>
              <a:pPr>
                <a:defRPr/>
              </a:pPr>
              <a:t>24.02.2022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24A3-9B43-41E1-9D47-703739FBC82F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84694-A80C-4EE0-9554-C21FB3BF67C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C51B1-BD4C-473F-AA5E-34723BE8B69F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F0854-801D-413D-AC87-F641A27EC7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713E3-DCC7-469F-BD2E-C07B861FB00C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B76A35C-E3AE-41B6-934C-FDC0D0F6899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E64F8-95D5-4467-AB6F-D0BBC438E5BE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945799A-3F49-44EC-8FB5-6F9B1253F1F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E5021-9EE5-4382-8944-9C3A15A6C0EB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90987-BF93-4B56-B283-57145791AA1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E798B-356A-465E-B8EB-B39C8E7BAFE6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5C295-794E-421B-91D5-0BB8DAEDEA9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DA5CB-60DF-4501-8466-6BC6CDF5E72F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A1095-0992-4C37-AFA6-96618A2C121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D7CC-5C8D-41E1-B946-153EE07EBEC1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09C6D-6473-4812-8E11-5E827428FE2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8AC8B-0991-4099-B0FE-AA0B9B52EEC3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03B86-BEC8-4C24-958E-461842CCA72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D21B6-543A-450C-A9BA-664B10DCD999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FC244-100E-48DB-8B81-15AB4320870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ul Reaver\Desktop\Новая папка\создание шаблонов\6.jp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585AC1-8A06-4DF4-8C96-06A1C8882333}" type="datetime1">
              <a:rPr lang="ru-RU"/>
              <a:pPr>
                <a:defRPr/>
              </a:pPr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Юдакова Наталия Сергеевна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D35FD2F-EBA5-42DD-AE80-A1C801D3E67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Овал 8">
            <a:hlinkClick r:id="" action="ppaction://hlinkshowjump?jump=nextslide"/>
          </p:cNvPr>
          <p:cNvSpPr/>
          <p:nvPr userDrawn="1"/>
        </p:nvSpPr>
        <p:spPr>
          <a:xfrm>
            <a:off x="7812360" y="5517232"/>
            <a:ext cx="504056" cy="504056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woPt" dir="t"/>
          </a:scene3d>
          <a:sp3d prstMaterial="matte">
            <a:bevelT/>
            <a:bevelB w="247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8" name="Овал 7">
            <a:hlinkClick r:id="" action="ppaction://hlinkshowjump?jump=firstslide"/>
          </p:cNvPr>
          <p:cNvSpPr/>
          <p:nvPr userDrawn="1"/>
        </p:nvSpPr>
        <p:spPr>
          <a:xfrm>
            <a:off x="611560" y="5157192"/>
            <a:ext cx="504056" cy="5040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woPt" dir="t"/>
          </a:scene3d>
          <a:sp3d prstMaterial="matte">
            <a:bevelT/>
            <a:bevelB w="247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0" name="Овал 19">
            <a:hlinkClick r:id="" action="ppaction://hlinkshowjump?jump=lastslide"/>
          </p:cNvPr>
          <p:cNvSpPr/>
          <p:nvPr userDrawn="1"/>
        </p:nvSpPr>
        <p:spPr>
          <a:xfrm>
            <a:off x="1043608" y="5589240"/>
            <a:ext cx="504056" cy="5040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woPt" dir="t"/>
          </a:scene3d>
          <a:sp3d prstMaterial="matte">
            <a:bevelT/>
            <a:bevelB w="2476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B05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88" r:id="rId2"/>
    <p:sldLayoutId id="2147484297" r:id="rId3"/>
    <p:sldLayoutId id="2147484289" r:id="rId4"/>
    <p:sldLayoutId id="2147484290" r:id="rId5"/>
    <p:sldLayoutId id="2147484291" r:id="rId6"/>
    <p:sldLayoutId id="2147484298" r:id="rId7"/>
    <p:sldLayoutId id="2147484292" r:id="rId8"/>
    <p:sldLayoutId id="2147484293" r:id="rId9"/>
    <p:sldLayoutId id="2147484294" r:id="rId10"/>
    <p:sldLayoutId id="2147484295" r:id="rId11"/>
    <p:sldLayoutId id="2147484299" r:id="rId12"/>
    <p:sldLayoutId id="2147484300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bat-Bold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bat-Bold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bg1"/>
          </a:solidFill>
          <a:latin typeface="Arbat-Bold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 kern="1200">
          <a:solidFill>
            <a:schemeClr val="bg1"/>
          </a:solidFill>
          <a:latin typeface="Arbat-Bold" pitchFamily="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bg1"/>
          </a:solidFill>
          <a:latin typeface="Arbat-Bold" pitchFamily="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 kern="1200">
          <a:solidFill>
            <a:schemeClr val="bg1"/>
          </a:solidFill>
          <a:latin typeface="Arbat-Bold" pitchFamily="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 kern="1200">
          <a:solidFill>
            <a:schemeClr val="bg1"/>
          </a:solidFill>
          <a:latin typeface="Arbat-Bol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r>
              <a:rPr lang="ru-RU" altLang="ru-RU" smtClean="0">
                <a:latin typeface="Arbat-Bold"/>
              </a:rPr>
              <a:t>Тема урока: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642938" y="1643063"/>
            <a:ext cx="7858125" cy="48577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4800" b="1" smtClean="0">
                <a:latin typeface="Arbat-Bold"/>
              </a:rPr>
              <a:t>Гидролиз солей</a:t>
            </a:r>
          </a:p>
          <a:p>
            <a:pPr algn="ctr">
              <a:buFontTx/>
              <a:buNone/>
            </a:pPr>
            <a:r>
              <a:rPr lang="ru-RU" altLang="ru-RU" sz="2800" b="1" smtClean="0">
                <a:latin typeface="Arbat-Bold"/>
              </a:rPr>
              <a:t>Практическая работа</a:t>
            </a:r>
          </a:p>
          <a:p>
            <a:pPr algn="ctr">
              <a:buFontTx/>
              <a:buNone/>
            </a:pPr>
            <a:endParaRPr lang="ru-RU" altLang="ru-RU" sz="3600" b="1" smtClean="0">
              <a:latin typeface="Arbat-Bold"/>
            </a:endParaRPr>
          </a:p>
          <a:p>
            <a:pPr algn="ctr">
              <a:buFontTx/>
              <a:buNone/>
            </a:pPr>
            <a:r>
              <a:rPr lang="ru-RU" altLang="ru-RU" sz="3600" b="1" smtClean="0">
                <a:latin typeface="Arbat-Bold"/>
              </a:rPr>
              <a:t>Девиз урока: «В химии все возможно» (Шарль Адольф Вюрц).</a:t>
            </a:r>
            <a:endParaRPr lang="ru-RU" altLang="ru-RU" sz="3600" smtClean="0">
              <a:latin typeface="Arbat-Bold"/>
            </a:endParaRPr>
          </a:p>
          <a:p>
            <a:pPr algn="ctr">
              <a:buFontTx/>
              <a:buNone/>
            </a:pPr>
            <a:endParaRPr lang="ru-RU" altLang="ru-RU" sz="4000" smtClean="0">
              <a:latin typeface="Arba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490538" y="260350"/>
            <a:ext cx="8229600" cy="1143000"/>
          </a:xfrm>
        </p:spPr>
        <p:txBody>
          <a:bodyPr/>
          <a:lstStyle/>
          <a:p>
            <a:r>
              <a:rPr lang="ru-RU" smtClean="0">
                <a:latin typeface="Arbat-Bold"/>
              </a:rPr>
              <a:t>Тема урока</a:t>
            </a:r>
          </a:p>
        </p:txBody>
      </p:sp>
      <p:sp>
        <p:nvSpPr>
          <p:cNvPr id="26627" name="Объект 2"/>
          <p:cNvSpPr>
            <a:spLocks noGrp="1"/>
          </p:cNvSpPr>
          <p:nvPr>
            <p:ph idx="1"/>
          </p:nvPr>
        </p:nvSpPr>
        <p:spPr>
          <a:xfrm>
            <a:off x="490538" y="1773238"/>
            <a:ext cx="8229600" cy="4205287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sz="4400" b="1" smtClean="0">
                <a:latin typeface="Arbat-Bold"/>
              </a:rPr>
              <a:t>Гидролиз солей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90538" y="627063"/>
            <a:ext cx="8229600" cy="1143000"/>
          </a:xfrm>
        </p:spPr>
        <p:txBody>
          <a:bodyPr/>
          <a:lstStyle/>
          <a:p>
            <a:r>
              <a:rPr lang="ru-RU" smtClean="0">
                <a:latin typeface="Arbat-Bold"/>
              </a:rPr>
              <a:t>Цель  урока</a:t>
            </a:r>
          </a:p>
        </p:txBody>
      </p:sp>
      <p:sp>
        <p:nvSpPr>
          <p:cNvPr id="28675" name="Объект 2"/>
          <p:cNvSpPr>
            <a:spLocks noGrp="1"/>
          </p:cNvSpPr>
          <p:nvPr>
            <p:ph idx="1"/>
          </p:nvPr>
        </p:nvSpPr>
        <p:spPr>
          <a:xfrm>
            <a:off x="490538" y="2420938"/>
            <a:ext cx="8229600" cy="2808287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smtClean="0">
                <a:latin typeface="Arbat-Bold"/>
              </a:rPr>
              <a:t>Закрепление основных понятий по теме гидролиз</a:t>
            </a:r>
          </a:p>
          <a:p>
            <a:pPr marL="0" indent="0" algn="ctr">
              <a:buFontTx/>
              <a:buNone/>
            </a:pPr>
            <a:endParaRPr lang="ru-RU" sz="4400" b="1" smtClean="0">
              <a:latin typeface="Arba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490538" y="836613"/>
            <a:ext cx="8229600" cy="1143000"/>
          </a:xfrm>
        </p:spPr>
        <p:txBody>
          <a:bodyPr/>
          <a:lstStyle/>
          <a:p>
            <a:r>
              <a:rPr lang="ru-RU" b="1" smtClean="0">
                <a:latin typeface="Arbat-Bold"/>
              </a:rPr>
              <a:t>Задачи</a:t>
            </a:r>
            <a:br>
              <a:rPr lang="ru-RU" b="1" smtClean="0">
                <a:latin typeface="Arbat-Bold"/>
              </a:rPr>
            </a:br>
            <a:endParaRPr lang="ru-RU" smtClean="0">
              <a:latin typeface="Arbat-Bold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538" y="1557338"/>
            <a:ext cx="8229600" cy="4205287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Совершенствовать </a:t>
            </a:r>
            <a:r>
              <a:rPr lang="ru-RU" dirty="0"/>
              <a:t>умение объяснять реакцию среды раствора присутствием соответствующих ионов.</a:t>
            </a:r>
          </a:p>
          <a:p>
            <a:pPr>
              <a:defRPr/>
            </a:pPr>
            <a:r>
              <a:rPr lang="ru-RU" dirty="0"/>
              <a:t>Закрепить навыки безопасного обращения с реактивами и приборами</a:t>
            </a:r>
          </a:p>
          <a:p>
            <a:pPr>
              <a:defRPr/>
            </a:pPr>
            <a:r>
              <a:rPr lang="ru-RU" dirty="0"/>
              <a:t> </a:t>
            </a:r>
            <a:r>
              <a:rPr lang="ru-RU" dirty="0" smtClean="0"/>
              <a:t>Получить </a:t>
            </a:r>
            <a:r>
              <a:rPr lang="ru-RU" dirty="0"/>
              <a:t>представление о практическом значении гидролиза в природе, народном хозяйстве, повседневной жизни человека.</a:t>
            </a:r>
          </a:p>
          <a:p>
            <a:pPr marL="0" indent="0" algn="ctr">
              <a:buFontTx/>
              <a:buNone/>
              <a:defRPr/>
            </a:pP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 altLang="ru-RU" sz="4000" i="1" u="sng" smtClean="0">
                <a:solidFill>
                  <a:srgbClr val="FFC000"/>
                </a:solidFill>
                <a:latin typeface="Arbat-Bold"/>
              </a:rPr>
              <a:t>Инструктаж по технике безопасности:</a:t>
            </a:r>
          </a:p>
        </p:txBody>
      </p:sp>
      <p:sp>
        <p:nvSpPr>
          <p:cNvPr id="32771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600200"/>
            <a:ext cx="8064500" cy="9652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ru-RU" altLang="ru-RU" sz="2800" smtClean="0">
                <a:latin typeface="Arbat-Bold"/>
              </a:rPr>
              <a:t>Запрещается использовать посуду, имеющую трещины и отбитые края. </a:t>
            </a:r>
          </a:p>
          <a:p>
            <a:pPr marL="533400" indent="-533400"/>
            <a:endParaRPr lang="ru-RU" altLang="ru-RU" sz="2800" smtClean="0">
              <a:latin typeface="Arbat-Bold"/>
            </a:endParaRPr>
          </a:p>
        </p:txBody>
      </p:sp>
      <p:pic>
        <p:nvPicPr>
          <p:cNvPr id="6153" name="Picture 9" descr="2915386_large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979712" y="2420888"/>
            <a:ext cx="5616922" cy="3623139"/>
          </a:xfrm>
          <a:prstGeom prst="ellipse">
            <a:avLst/>
          </a:prstGeom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0" name="Picture 1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211638" y="2420938"/>
            <a:ext cx="4157662" cy="3616325"/>
          </a:xfrm>
          <a:ln w="127000" cap="sq">
            <a:solidFill>
              <a:srgbClr val="000000"/>
            </a:solidFill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4819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620713"/>
            <a:ext cx="7632700" cy="1079500"/>
          </a:xfrm>
        </p:spPr>
        <p:txBody>
          <a:bodyPr/>
          <a:lstStyle/>
          <a:p>
            <a:pPr marL="533400" indent="-533400" algn="just">
              <a:buFontTx/>
              <a:buNone/>
            </a:pPr>
            <a:r>
              <a:rPr lang="ru-RU" altLang="ru-RU" sz="2800" smtClean="0">
                <a:latin typeface="Arbat-Bold"/>
              </a:rPr>
              <a:t>Осторожно: кислоты и щёлочи – едкие вещества. Разрушают ткани, раздражают кожу, слизистые оболочки. </a:t>
            </a:r>
          </a:p>
          <a:p>
            <a:pPr marL="533400" indent="-533400"/>
            <a:endParaRPr lang="ru-RU" altLang="ru-RU" sz="2800" smtClean="0">
              <a:latin typeface="Arbat-Bold"/>
            </a:endParaRPr>
          </a:p>
        </p:txBody>
      </p:sp>
      <p:pic>
        <p:nvPicPr>
          <p:cNvPr id="12302" name="Picture 14" descr="100100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988840"/>
            <a:ext cx="3027363" cy="40751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5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706438"/>
          </a:xfrm>
        </p:spPr>
        <p:txBody>
          <a:bodyPr/>
          <a:lstStyle/>
          <a:p>
            <a:r>
              <a:rPr lang="ru-RU" altLang="ru-RU" sz="4000" b="1" smtClean="0">
                <a:latin typeface="Arbat-Bold"/>
              </a:rPr>
              <a:t>Первая помощь</a:t>
            </a:r>
          </a:p>
        </p:txBody>
      </p:sp>
      <p:sp>
        <p:nvSpPr>
          <p:cNvPr id="36867" name="Rectangle 16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908050"/>
            <a:ext cx="7920037" cy="56165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 i="1" u="sng" smtClean="0">
                <a:solidFill>
                  <a:srgbClr val="FFC000"/>
                </a:solidFill>
                <a:latin typeface="Arbat-Bold"/>
              </a:rPr>
              <a:t>при порезах</a:t>
            </a:r>
          </a:p>
          <a:p>
            <a:pPr>
              <a:lnSpc>
                <a:spcPct val="80000"/>
              </a:lnSpc>
            </a:pPr>
            <a:r>
              <a:rPr lang="ru-RU" altLang="ru-RU" sz="2400" smtClean="0">
                <a:latin typeface="Arbat-Bold"/>
              </a:rPr>
              <a:t>Обратиться к лаборанту или учителю (остановить кровотечение; кожу вокруг раны обработать йодной настойкой или раствором бриллиантовой зелени; закрыть стерильной салфеткой, перебинтовать)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 i="1" u="sng" smtClean="0">
                <a:solidFill>
                  <a:srgbClr val="FFC000"/>
                </a:solidFill>
                <a:latin typeface="Arbat-Bold"/>
              </a:rPr>
              <a:t>при попадании кислоты на кожу рук:</a:t>
            </a:r>
            <a:endParaRPr lang="ru-RU" altLang="ru-RU" sz="2400" b="1" smtClean="0">
              <a:solidFill>
                <a:srgbClr val="FFC000"/>
              </a:solidFill>
              <a:latin typeface="Arbat-Bold"/>
            </a:endParaRPr>
          </a:p>
          <a:p>
            <a:pPr>
              <a:lnSpc>
                <a:spcPct val="80000"/>
              </a:lnSpc>
            </a:pPr>
            <a:r>
              <a:rPr lang="ru-RU" altLang="ru-RU" sz="2400" smtClean="0">
                <a:latin typeface="Arbat-Bold"/>
              </a:rPr>
              <a:t>смыть большим количеством воды</a:t>
            </a:r>
          </a:p>
          <a:p>
            <a:pPr>
              <a:lnSpc>
                <a:spcPct val="80000"/>
              </a:lnSpc>
            </a:pPr>
            <a:r>
              <a:rPr lang="ru-RU" altLang="ru-RU" sz="2400" smtClean="0">
                <a:latin typeface="Arbat-Bold"/>
              </a:rPr>
              <a:t>обработать 5% раствором питьевой соды.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b="1" i="1" u="sng" smtClean="0">
                <a:solidFill>
                  <a:srgbClr val="FFC000"/>
                </a:solidFill>
                <a:latin typeface="Arbat-Bold"/>
              </a:rPr>
              <a:t>при попадании щёлочи на кожу рук:</a:t>
            </a:r>
            <a:endParaRPr lang="ru-RU" altLang="ru-RU" sz="2400" b="1" smtClean="0">
              <a:solidFill>
                <a:srgbClr val="FFC000"/>
              </a:solidFill>
              <a:latin typeface="Arbat-Bold"/>
            </a:endParaRPr>
          </a:p>
          <a:p>
            <a:pPr>
              <a:lnSpc>
                <a:spcPct val="80000"/>
              </a:lnSpc>
            </a:pPr>
            <a:r>
              <a:rPr lang="ru-RU" altLang="ru-RU" sz="2400" smtClean="0">
                <a:latin typeface="Arbat-Bold"/>
              </a:rPr>
              <a:t>смыть большим количеством воды</a:t>
            </a:r>
          </a:p>
          <a:p>
            <a:pPr>
              <a:lnSpc>
                <a:spcPct val="80000"/>
              </a:lnSpc>
            </a:pPr>
            <a:r>
              <a:rPr lang="ru-RU" altLang="ru-RU" sz="2400" smtClean="0">
                <a:latin typeface="Arbat-Bold"/>
              </a:rPr>
              <a:t>обработать 5% раствором</a:t>
            </a:r>
            <a:br>
              <a:rPr lang="ru-RU" altLang="ru-RU" sz="2400" smtClean="0">
                <a:latin typeface="Arbat-Bold"/>
              </a:rPr>
            </a:br>
            <a:r>
              <a:rPr lang="ru-RU" altLang="ru-RU" sz="2400" smtClean="0">
                <a:latin typeface="Arbat-Bold"/>
              </a:rPr>
              <a:t>борной кислоты.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400" smtClean="0">
                <a:latin typeface="Arbat-Bold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400" smtClean="0">
                <a:latin typeface="Arbat-Bold"/>
              </a:rPr>
              <a:t>При необходимости</a:t>
            </a:r>
            <a:br>
              <a:rPr lang="ru-RU" altLang="ru-RU" sz="2400" smtClean="0">
                <a:latin typeface="Arbat-Bold"/>
              </a:rPr>
            </a:br>
            <a:r>
              <a:rPr lang="ru-RU" altLang="ru-RU" sz="2400" smtClean="0">
                <a:latin typeface="Arbat-Bold"/>
              </a:rPr>
              <a:t>обратиться в медпункт. </a:t>
            </a:r>
          </a:p>
          <a:p>
            <a:pPr>
              <a:lnSpc>
                <a:spcPct val="80000"/>
              </a:lnSpc>
            </a:pPr>
            <a:endParaRPr lang="ru-RU" altLang="ru-RU" sz="2400" smtClean="0">
              <a:latin typeface="Arbat-Bold"/>
            </a:endParaRPr>
          </a:p>
        </p:txBody>
      </p:sp>
      <p:pic>
        <p:nvPicPr>
          <p:cNvPr id="17415" name="Picture 7" descr="f0e1d07b6fb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60032" y="4395788"/>
            <a:ext cx="3563937" cy="24622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2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093788"/>
          </a:xfrm>
        </p:spPr>
        <p:txBody>
          <a:bodyPr/>
          <a:lstStyle/>
          <a:p>
            <a:r>
              <a:rPr lang="ru-RU" smtClean="0">
                <a:latin typeface="Arbat-Bold"/>
              </a:rPr>
              <a:t>Определение среды водных растворов</a:t>
            </a:r>
            <a:br>
              <a:rPr lang="ru-RU" smtClean="0">
                <a:latin typeface="Arbat-Bold"/>
              </a:rPr>
            </a:br>
            <a:endParaRPr lang="ru-RU" smtClean="0">
              <a:latin typeface="Arbat-Bold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39750" y="1628775"/>
          <a:ext cx="7992889" cy="4577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xmlns="" val="1915561348"/>
                    </a:ext>
                  </a:extLst>
                </a:gridCol>
                <a:gridCol w="3094779">
                  <a:extLst>
                    <a:ext uri="{9D8B030D-6E8A-4147-A177-3AD203B41FA5}">
                      <a16:colId xmlns:a16="http://schemas.microsoft.com/office/drawing/2014/main" xmlns="" val="1811765330"/>
                    </a:ext>
                  </a:extLst>
                </a:gridCol>
                <a:gridCol w="2953894">
                  <a:extLst>
                    <a:ext uri="{9D8B030D-6E8A-4147-A177-3AD203B41FA5}">
                      <a16:colId xmlns:a16="http://schemas.microsoft.com/office/drawing/2014/main" xmlns="" val="73434805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</a:rPr>
                        <a:t>№</a:t>
                      </a:r>
                      <a:r>
                        <a:rPr lang="ru-RU" sz="3200" baseline="0" dirty="0" smtClean="0">
                          <a:effectLst/>
                        </a:rPr>
                        <a:t> </a:t>
                      </a:r>
                      <a:r>
                        <a:rPr lang="ru-RU" sz="3200" dirty="0" smtClean="0">
                          <a:effectLst/>
                        </a:rPr>
                        <a:t>п/п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Вещество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Значение рН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3512332324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1.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err="1">
                          <a:effectLst/>
                        </a:rPr>
                        <a:t>HCl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2662104156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2.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ZnCL</a:t>
                      </a:r>
                      <a:r>
                        <a:rPr lang="en-US" sz="3600" b="1" baseline="-25000" dirty="0">
                          <a:effectLst/>
                        </a:rPr>
                        <a:t>2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3002480334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3.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NH</a:t>
                      </a:r>
                      <a:r>
                        <a:rPr lang="en-US" sz="3600" b="1" baseline="-25000" dirty="0">
                          <a:effectLst/>
                        </a:rPr>
                        <a:t>4</a:t>
                      </a:r>
                      <a:r>
                        <a:rPr lang="en-US" sz="3600" b="1" dirty="0">
                          <a:effectLst/>
                        </a:rPr>
                        <a:t>OH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612570092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4.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Na</a:t>
                      </a:r>
                      <a:r>
                        <a:rPr lang="en-US" sz="3600" b="1" baseline="-25000" dirty="0">
                          <a:effectLst/>
                        </a:rPr>
                        <a:t>2</a:t>
                      </a:r>
                      <a:r>
                        <a:rPr lang="en-US" sz="3600" b="1" dirty="0">
                          <a:effectLst/>
                        </a:rPr>
                        <a:t>SO</a:t>
                      </a:r>
                      <a:r>
                        <a:rPr lang="en-US" sz="3600" b="1" baseline="-25000" dirty="0">
                          <a:effectLst/>
                        </a:rPr>
                        <a:t>4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2180180850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5.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 err="1">
                          <a:effectLst/>
                        </a:rPr>
                        <a:t>NaOH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 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3595386188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6.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</a:rPr>
                        <a:t>Na</a:t>
                      </a:r>
                      <a:r>
                        <a:rPr lang="en-US" sz="3600" b="1" baseline="-25000" dirty="0">
                          <a:effectLst/>
                        </a:rPr>
                        <a:t>2</a:t>
                      </a:r>
                      <a:r>
                        <a:rPr lang="ru-RU" sz="3600" b="1" dirty="0">
                          <a:effectLst/>
                        </a:rPr>
                        <a:t>С</a:t>
                      </a:r>
                      <a:r>
                        <a:rPr lang="en-US" sz="3600" b="1" dirty="0">
                          <a:effectLst/>
                        </a:rPr>
                        <a:t>O</a:t>
                      </a:r>
                      <a:r>
                        <a:rPr lang="en-US" sz="3600" b="1" baseline="-25000" dirty="0">
                          <a:effectLst/>
                        </a:rPr>
                        <a:t>3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 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extLst>
                  <a:ext uri="{0D108BD9-81ED-4DB2-BD59-A6C34878D82A}">
                    <a16:rowId xmlns:a16="http://schemas.microsoft.com/office/drawing/2014/main" xmlns="" val="73019228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5" descr="http://www.mir-akvariumov.ru/img/saved/4/info__474_image013.gif"/>
          <p:cNvPicPr>
            <a:picLocks noChangeAspect="1" noChangeArrowheads="1"/>
          </p:cNvPicPr>
          <p:nvPr/>
        </p:nvPicPr>
        <p:blipFill>
          <a:blip r:embed="rId3"/>
          <a:srcRect b="12308"/>
          <a:stretch>
            <a:fillRect/>
          </a:stretch>
        </p:blipFill>
        <p:spPr bwMode="auto">
          <a:xfrm>
            <a:off x="1042988" y="981075"/>
            <a:ext cx="6842125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2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1093788"/>
          </a:xfrm>
        </p:spPr>
        <p:txBody>
          <a:bodyPr/>
          <a:lstStyle/>
          <a:p>
            <a:r>
              <a:rPr lang="ru-RU" b="1" smtClean="0">
                <a:latin typeface="Arbat-Bold"/>
              </a:rPr>
              <a:t>Гидролиз солей</a:t>
            </a:r>
            <a:r>
              <a:rPr lang="ru-RU" smtClean="0">
                <a:latin typeface="Arbat-Bold"/>
              </a:rPr>
              <a:t/>
            </a:r>
            <a:br>
              <a:rPr lang="ru-RU" smtClean="0">
                <a:latin typeface="Arbat-Bold"/>
              </a:rPr>
            </a:br>
            <a:endParaRPr lang="ru-RU" smtClean="0">
              <a:latin typeface="Arbat-Bold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3400" y="1343025"/>
          <a:ext cx="7992886" cy="40994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6878">
                  <a:extLst>
                    <a:ext uri="{9D8B030D-6E8A-4147-A177-3AD203B41FA5}">
                      <a16:colId xmlns:a16="http://schemas.microsoft.com/office/drawing/2014/main" xmlns="" val="2111176824"/>
                    </a:ext>
                  </a:extLst>
                </a:gridCol>
                <a:gridCol w="2264624">
                  <a:extLst>
                    <a:ext uri="{9D8B030D-6E8A-4147-A177-3AD203B41FA5}">
                      <a16:colId xmlns:a16="http://schemas.microsoft.com/office/drawing/2014/main" xmlns="" val="566449681"/>
                    </a:ext>
                  </a:extLst>
                </a:gridCol>
                <a:gridCol w="2098123">
                  <a:extLst>
                    <a:ext uri="{9D8B030D-6E8A-4147-A177-3AD203B41FA5}">
                      <a16:colId xmlns:a16="http://schemas.microsoft.com/office/drawing/2014/main" xmlns="" val="2341608699"/>
                    </a:ext>
                  </a:extLst>
                </a:gridCol>
                <a:gridCol w="1823261">
                  <a:extLst>
                    <a:ext uri="{9D8B030D-6E8A-4147-A177-3AD203B41FA5}">
                      <a16:colId xmlns:a16="http://schemas.microsoft.com/office/drawing/2014/main" xmlns="" val="4011516918"/>
                    </a:ext>
                  </a:extLst>
                </a:gridCol>
              </a:tblGrid>
              <a:tr h="411451">
                <a:tc rowSpan="2"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Соли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Индикаторы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2976286"/>
                  </a:ext>
                </a:extLst>
              </a:tr>
              <a:tr h="8412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Фенолфталеин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</a:rPr>
                        <a:t>Метилоранж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Лакмус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xmlns="" val="3054367148"/>
                  </a:ext>
                </a:extLst>
              </a:tr>
              <a:tr h="41145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ZnCL</a:t>
                      </a:r>
                      <a:r>
                        <a:rPr lang="en-US" sz="2800" b="1" baseline="-25000" dirty="0">
                          <a:effectLst/>
                        </a:rPr>
                        <a:t>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xmlns="" val="4236425186"/>
                  </a:ext>
                </a:extLst>
              </a:tr>
              <a:tr h="41145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Na</a:t>
                      </a:r>
                      <a:r>
                        <a:rPr lang="en-US" sz="2800" b="1" baseline="-25000" dirty="0">
                          <a:effectLst/>
                        </a:rPr>
                        <a:t>2</a:t>
                      </a:r>
                      <a:r>
                        <a:rPr lang="en-US" sz="2800" b="1" dirty="0">
                          <a:effectLst/>
                        </a:rPr>
                        <a:t>SO</a:t>
                      </a:r>
                      <a:r>
                        <a:rPr lang="en-US" sz="2800" b="1" baseline="-25000" dirty="0">
                          <a:effectLst/>
                        </a:rPr>
                        <a:t>4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xmlns="" val="3397938312"/>
                  </a:ext>
                </a:extLst>
              </a:tr>
              <a:tr h="82290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Na</a:t>
                      </a:r>
                      <a:r>
                        <a:rPr lang="en-US" sz="2800" b="1" baseline="-25000" dirty="0">
                          <a:effectLst/>
                        </a:rPr>
                        <a:t>2</a:t>
                      </a:r>
                      <a:r>
                        <a:rPr lang="ru-RU" sz="2800" b="1" dirty="0">
                          <a:effectLst/>
                        </a:rPr>
                        <a:t>С</a:t>
                      </a:r>
                      <a:r>
                        <a:rPr lang="en-US" sz="2800" b="1" dirty="0">
                          <a:effectLst/>
                        </a:rPr>
                        <a:t>O</a:t>
                      </a:r>
                      <a:r>
                        <a:rPr lang="en-US" sz="2800" b="1" baseline="-25000" dirty="0">
                          <a:effectLst/>
                        </a:rPr>
                        <a:t>3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</a:rPr>
                        <a:t> 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xmlns="" val="195404555"/>
                  </a:ext>
                </a:extLst>
              </a:tr>
              <a:tr h="82290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Вывод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</a:rPr>
                        <a:t>ZnCL</a:t>
                      </a:r>
                      <a:r>
                        <a:rPr lang="en-US" sz="2800" b="1" baseline="-25000">
                          <a:effectLst/>
                        </a:rPr>
                        <a:t>2</a:t>
                      </a:r>
                      <a:r>
                        <a:rPr lang="ru-RU" sz="2800" b="1">
                          <a:effectLst/>
                        </a:rPr>
                        <a:t>-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Na</a:t>
                      </a:r>
                      <a:r>
                        <a:rPr lang="en-US" sz="2800" b="1" baseline="-25000" dirty="0">
                          <a:effectLst/>
                        </a:rPr>
                        <a:t>2</a:t>
                      </a:r>
                      <a:r>
                        <a:rPr lang="en-US" sz="2800" b="1" dirty="0">
                          <a:effectLst/>
                        </a:rPr>
                        <a:t>SO</a:t>
                      </a:r>
                      <a:r>
                        <a:rPr lang="en-US" sz="2800" b="1" baseline="-25000" dirty="0">
                          <a:effectLst/>
                        </a:rPr>
                        <a:t>4</a:t>
                      </a:r>
                      <a:r>
                        <a:rPr lang="ru-RU" sz="2800" b="1" dirty="0">
                          <a:effectLst/>
                        </a:rPr>
                        <a:t>-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</a:rPr>
                        <a:t>Na</a:t>
                      </a:r>
                      <a:r>
                        <a:rPr lang="en-US" sz="2800" b="1" baseline="-25000" dirty="0">
                          <a:effectLst/>
                        </a:rPr>
                        <a:t>2</a:t>
                      </a:r>
                      <a:r>
                        <a:rPr lang="ru-RU" sz="2800" b="1" dirty="0">
                          <a:effectLst/>
                        </a:rPr>
                        <a:t>С</a:t>
                      </a:r>
                      <a:r>
                        <a:rPr lang="en-US" sz="2800" b="1" dirty="0">
                          <a:effectLst/>
                        </a:rPr>
                        <a:t>O</a:t>
                      </a:r>
                      <a:r>
                        <a:rPr lang="en-US" sz="2800" b="1" baseline="-25000" dirty="0">
                          <a:effectLst/>
                        </a:rPr>
                        <a:t>3</a:t>
                      </a:r>
                      <a:r>
                        <a:rPr lang="ru-RU" sz="2800" b="1" dirty="0">
                          <a:effectLst/>
                        </a:rPr>
                        <a:t>-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84" marR="67084" marT="0" marB="0"/>
                </a:tc>
                <a:extLst>
                  <a:ext uri="{0D108BD9-81ED-4DB2-BD59-A6C34878D82A}">
                    <a16:rowId xmlns:a16="http://schemas.microsoft.com/office/drawing/2014/main" xmlns="" val="160195448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3"/>
          <p:cNvSpPr>
            <a:spLocks noGrp="1"/>
          </p:cNvSpPr>
          <p:nvPr>
            <p:ph type="title"/>
          </p:nvPr>
        </p:nvSpPr>
        <p:spPr>
          <a:xfrm>
            <a:off x="539750" y="1989138"/>
            <a:ext cx="8229600" cy="1143000"/>
          </a:xfrm>
        </p:spPr>
        <p:txBody>
          <a:bodyPr/>
          <a:lstStyle/>
          <a:p>
            <a:r>
              <a:rPr lang="ru-RU" smtClean="0">
                <a:latin typeface="Arbat-Bold"/>
              </a:rPr>
              <a:t>Составить уравнения гидролиза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928688"/>
          </a:xfrm>
        </p:spPr>
        <p:txBody>
          <a:bodyPr/>
          <a:lstStyle/>
          <a:p>
            <a:r>
              <a:rPr lang="ru-RU" altLang="ru-RU" smtClean="0">
                <a:latin typeface="Arbat-Bold"/>
              </a:rPr>
              <a:t>Блиц-опрос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1.	</a:t>
            </a:r>
            <a:r>
              <a:rPr lang="ru-RU" sz="3600" dirty="0" smtClean="0"/>
              <a:t>Какие виды сред вы знаете?</a:t>
            </a:r>
          </a:p>
          <a:p>
            <a:pPr>
              <a:defRPr/>
            </a:pPr>
            <a:r>
              <a:rPr lang="ru-RU" sz="3600" dirty="0" smtClean="0"/>
              <a:t>2.	Что такое водородный</a:t>
            </a:r>
          </a:p>
          <a:p>
            <a:pPr marL="0" indent="0">
              <a:buFontTx/>
              <a:buNone/>
              <a:defRPr/>
            </a:pPr>
            <a:r>
              <a:rPr lang="ru-RU" sz="3600" dirty="0" smtClean="0"/>
              <a:t>показатель среды водного раствора?</a:t>
            </a:r>
          </a:p>
          <a:p>
            <a:pPr>
              <a:defRPr/>
            </a:pPr>
            <a:r>
              <a:rPr lang="ru-RU" sz="3600" dirty="0" smtClean="0"/>
              <a:t>3.	Какие значения принимает рН  в разных средах?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title"/>
          </p:nvPr>
        </p:nvSpPr>
        <p:spPr>
          <a:xfrm>
            <a:off x="714375" y="1000125"/>
            <a:ext cx="7715250" cy="4929188"/>
          </a:xfrm>
        </p:spPr>
        <p:txBody>
          <a:bodyPr/>
          <a:lstStyle/>
          <a:p>
            <a:pPr algn="l"/>
            <a:endParaRPr lang="ru-RU" altLang="ru-RU" sz="3200" b="1" u="sng" baseline="30000" smtClean="0">
              <a:latin typeface="Arbat-Bold"/>
            </a:endParaRPr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2463" y="692150"/>
            <a:ext cx="7777162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title"/>
          </p:nvPr>
        </p:nvSpPr>
        <p:spPr>
          <a:xfrm>
            <a:off x="755650" y="1720850"/>
            <a:ext cx="7531100" cy="3538538"/>
          </a:xfrm>
        </p:spPr>
        <p:txBody>
          <a:bodyPr>
            <a:spAutoFit/>
          </a:bodyPr>
          <a:lstStyle/>
          <a:p>
            <a:pPr algn="l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оформить отчет по практической работе</a:t>
            </a:r>
            <a:br>
              <a:rPr lang="ru-RU" alt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Исследовательская работа. Задание: исследовать растворы лимонного сока, пищевой соды, питьевой воды, используя «рецепт» приготовления индикаторной бумаги . Результаты эксперимента оформить в таблице.</a:t>
            </a:r>
            <a:br>
              <a:rPr lang="ru-RU" altLang="ru-RU" sz="280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80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latin typeface="Arbat-Bold"/>
              </a:rPr>
              <a:t>Продолжите фразы</a:t>
            </a:r>
          </a:p>
        </p:txBody>
      </p:sp>
      <p:sp>
        <p:nvSpPr>
          <p:cNvPr id="51203" name="Содержимое 2"/>
          <p:cNvSpPr>
            <a:spLocks noGrp="1"/>
          </p:cNvSpPr>
          <p:nvPr>
            <p:ph idx="1"/>
          </p:nvPr>
        </p:nvSpPr>
        <p:spPr>
          <a:xfrm>
            <a:off x="900113" y="1600200"/>
            <a:ext cx="7272337" cy="2189163"/>
          </a:xfrm>
        </p:spPr>
        <p:txBody>
          <a:bodyPr/>
          <a:lstStyle/>
          <a:p>
            <a:r>
              <a:rPr lang="ru-RU" altLang="ru-RU" smtClean="0">
                <a:latin typeface="Arbat-Bold"/>
              </a:rPr>
              <a:t>Сегодня на уроке я……</a:t>
            </a:r>
          </a:p>
          <a:p>
            <a:r>
              <a:rPr lang="ru-RU" altLang="ru-RU" smtClean="0">
                <a:latin typeface="Arbat-Bold"/>
              </a:rPr>
              <a:t>Самым интересным на уроке было…..</a:t>
            </a:r>
          </a:p>
          <a:p>
            <a:r>
              <a:rPr lang="ru-RU" altLang="ru-RU" smtClean="0">
                <a:latin typeface="Arbat-Bold"/>
              </a:rPr>
              <a:t>Если бы я был учителем, то……</a:t>
            </a:r>
          </a:p>
        </p:txBody>
      </p:sp>
      <p:pic>
        <p:nvPicPr>
          <p:cNvPr id="51204" name="Picture 5" descr="http://im5-tub-ru.yandex.net/i?id=369780277-10-72&amp;n=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4300" y="3929063"/>
            <a:ext cx="1719263" cy="191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title"/>
          </p:nvPr>
        </p:nvSpPr>
        <p:spPr>
          <a:xfrm>
            <a:off x="755650" y="928688"/>
            <a:ext cx="7673975" cy="3232150"/>
          </a:xfrm>
        </p:spPr>
        <p:txBody>
          <a:bodyPr>
            <a:spAutoFit/>
          </a:bodyPr>
          <a:lstStyle/>
          <a:p>
            <a:pPr algn="just"/>
            <a:r>
              <a:rPr lang="ru-RU" altLang="ru-RU" sz="3600" smtClean="0">
                <a:latin typeface="Times New Roman" pitchFamily="18" charset="0"/>
                <a:ea typeface="Calibri" pitchFamily="34" charset="0"/>
                <a:cs typeface="Arial" pitchFamily="34" charset="0"/>
              </a:rPr>
              <a:t>Для того чтобы совершенствовать ум,</a:t>
            </a:r>
            <a:r>
              <a:rPr lang="ru-RU" altLang="ru-RU" sz="360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ru-RU" altLang="ru-RU" sz="360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ru-RU" altLang="ru-RU" sz="3600" smtClean="0">
                <a:latin typeface="Times New Roman" pitchFamily="18" charset="0"/>
                <a:ea typeface="Calibri" pitchFamily="34" charset="0"/>
                <a:cs typeface="Arial" pitchFamily="34" charset="0"/>
              </a:rPr>
              <a:t>                      Надо более размышлять,</a:t>
            </a:r>
            <a:r>
              <a:rPr lang="ru-RU" altLang="ru-RU" sz="360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ru-RU" altLang="ru-RU" sz="360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ru-RU" altLang="ru-RU" sz="3600" smtClean="0">
                <a:latin typeface="Times New Roman" pitchFamily="18" charset="0"/>
                <a:ea typeface="Calibri" pitchFamily="34" charset="0"/>
                <a:cs typeface="Arial" pitchFamily="34" charset="0"/>
              </a:rPr>
              <a:t>                                Нежели заучивать.</a:t>
            </a:r>
            <a:r>
              <a:rPr lang="ru-RU" altLang="ru-RU" sz="3600" smtClean="0"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ru-RU" altLang="ru-RU" sz="3600" smtClean="0"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ru-RU" altLang="ru-RU" sz="3200" i="1" smtClean="0">
                <a:latin typeface="Times New Roman" pitchFamily="18" charset="0"/>
                <a:ea typeface="Calibri" pitchFamily="34" charset="0"/>
                <a:cs typeface="Arial" pitchFamily="34" charset="0"/>
              </a:rPr>
              <a:t>                                                      </a:t>
            </a:r>
            <a:br>
              <a:rPr lang="ru-RU" altLang="ru-RU" sz="3200" i="1" smtClean="0">
                <a:latin typeface="Times New Roman" pitchFamily="18" charset="0"/>
                <a:ea typeface="Calibri" pitchFamily="34" charset="0"/>
                <a:cs typeface="Arial" pitchFamily="34" charset="0"/>
              </a:rPr>
            </a:br>
            <a:r>
              <a:rPr lang="ru-RU" altLang="ru-RU" sz="3200" i="1" smtClean="0">
                <a:latin typeface="Times New Roman" pitchFamily="18" charset="0"/>
                <a:ea typeface="Calibri" pitchFamily="34" charset="0"/>
                <a:cs typeface="Arial" pitchFamily="34" charset="0"/>
              </a:rPr>
              <a:t/>
            </a:r>
            <a:br>
              <a:rPr lang="ru-RU" altLang="ru-RU" sz="3200" i="1" smtClean="0">
                <a:latin typeface="Times New Roman" pitchFamily="18" charset="0"/>
                <a:ea typeface="Calibri" pitchFamily="34" charset="0"/>
                <a:cs typeface="Arial" pitchFamily="34" charset="0"/>
              </a:rPr>
            </a:br>
            <a:r>
              <a:rPr lang="ru-RU" altLang="ru-RU" sz="3200" i="1" smtClean="0">
                <a:latin typeface="Times New Roman" pitchFamily="18" charset="0"/>
                <a:ea typeface="Calibri" pitchFamily="34" charset="0"/>
                <a:cs typeface="Arial" pitchFamily="34" charset="0"/>
              </a:rPr>
              <a:t>                                        Рене Декарт</a:t>
            </a:r>
            <a:endParaRPr lang="ru-RU" altLang="ru-RU" sz="320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38" y="536575"/>
            <a:ext cx="7786687" cy="900113"/>
          </a:xfrm>
        </p:spPr>
        <p:txBody>
          <a:bodyPr/>
          <a:lstStyle/>
          <a:p>
            <a:r>
              <a:rPr lang="en-US" altLang="ru-RU" sz="4800" b="1" baseline="30000" smtClean="0">
                <a:latin typeface="Arbat-Bold"/>
              </a:rPr>
              <a:t/>
            </a:r>
            <a:br>
              <a:rPr lang="en-US" altLang="ru-RU" sz="4800" b="1" baseline="30000" smtClean="0">
                <a:latin typeface="Arbat-Bold"/>
              </a:rPr>
            </a:br>
            <a:r>
              <a:rPr lang="ru-RU" altLang="ru-RU" sz="5400" b="1" smtClean="0">
                <a:latin typeface="Arbat-Bold"/>
              </a:rPr>
              <a:t> </a:t>
            </a:r>
            <a:br>
              <a:rPr lang="ru-RU" altLang="ru-RU" sz="5400" b="1" smtClean="0">
                <a:latin typeface="Arbat-Bold"/>
              </a:rPr>
            </a:br>
            <a:r>
              <a:rPr lang="ru-RU" altLang="ru-RU" sz="5400" b="1" baseline="30000" smtClean="0">
                <a:latin typeface="Arbat-Bold"/>
              </a:rPr>
              <a:t> Классификация сред водных растворов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78050" y="2598738"/>
            <a:ext cx="4143375" cy="571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/>
              <a:t>Среда водных растворов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338888" y="3313113"/>
            <a:ext cx="857250" cy="10001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1798638" y="3289300"/>
            <a:ext cx="392112" cy="100012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3786188" y="3767138"/>
            <a:ext cx="1143000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982663" y="4338638"/>
            <a:ext cx="1928812" cy="431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/>
              <a:t>кислая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286125" y="4338638"/>
            <a:ext cx="2143125" cy="4333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/>
              <a:t>щелочная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143625" y="4338638"/>
            <a:ext cx="2286000" cy="4318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/>
              <a:t>нейтральная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42938" y="987425"/>
            <a:ext cx="7786687" cy="1357313"/>
          </a:xfrm>
        </p:spPr>
        <p:txBody>
          <a:bodyPr/>
          <a:lstStyle/>
          <a:p>
            <a:pPr algn="l"/>
            <a:r>
              <a:rPr lang="ru-RU" altLang="ru-RU" sz="3600" b="1" u="sng" smtClean="0">
                <a:latin typeface="Arbat-Bold"/>
              </a:rPr>
              <a:t>Водородный показатель</a:t>
            </a:r>
            <a:r>
              <a:rPr lang="ru-RU" altLang="ru-RU" sz="3600" u="sng" smtClean="0">
                <a:latin typeface="Arbat-Bold"/>
              </a:rPr>
              <a:t> </a:t>
            </a:r>
            <a:r>
              <a:rPr lang="ru-RU" altLang="ru-RU" sz="3600" smtClean="0">
                <a:latin typeface="Arbat-Bold"/>
              </a:rPr>
              <a:t>– величина, характеризующая содержанием катионов водорода в растворе.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714375" y="2997200"/>
            <a:ext cx="7715250" cy="335756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600" smtClean="0">
                <a:latin typeface="Arbat-Bold"/>
              </a:rPr>
              <a:t>   рН – это отрицательный десятичный логарифм концентрации ионов водорода в растворе.</a:t>
            </a:r>
          </a:p>
          <a:p>
            <a:pPr>
              <a:buFontTx/>
              <a:buNone/>
            </a:pPr>
            <a:r>
              <a:rPr lang="ru-RU" altLang="ru-RU" sz="3600" smtClean="0">
                <a:latin typeface="Arbat-Bold"/>
              </a:rPr>
              <a:t>   </a:t>
            </a:r>
            <a:endParaRPr lang="ru-RU" altLang="ru-RU" smtClean="0">
              <a:latin typeface="Arbat-Bold"/>
            </a:endParaRPr>
          </a:p>
          <a:p>
            <a:pPr>
              <a:buFontTx/>
              <a:buNone/>
            </a:pPr>
            <a:endParaRPr lang="ru-RU" altLang="ru-RU" smtClean="0">
              <a:latin typeface="Arba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642938" y="642938"/>
            <a:ext cx="7786687" cy="1357312"/>
          </a:xfrm>
        </p:spPr>
        <p:txBody>
          <a:bodyPr/>
          <a:lstStyle/>
          <a:p>
            <a:r>
              <a:rPr lang="ru-RU" altLang="ru-RU" sz="4000" smtClean="0">
                <a:latin typeface="Arbat-Bold"/>
              </a:rPr>
              <a:t>Выводы:</a:t>
            </a:r>
          </a:p>
        </p:txBody>
      </p:sp>
      <p:sp>
        <p:nvSpPr>
          <p:cNvPr id="16387" name="Rectangle 1"/>
          <p:cNvSpPr>
            <a:spLocks noGrp="1" noChangeArrowheads="1"/>
          </p:cNvSpPr>
          <p:nvPr>
            <p:ph idx="1"/>
          </p:nvPr>
        </p:nvSpPr>
        <p:spPr>
          <a:xfrm>
            <a:off x="714375" y="1928813"/>
            <a:ext cx="7715250" cy="2678112"/>
          </a:xfrm>
        </p:spPr>
        <p:txBody>
          <a:bodyPr anchor="ctr">
            <a:spAutoFit/>
          </a:bodyPr>
          <a:lstStyle/>
          <a:p>
            <a:pPr marL="0" indent="0" algn="just">
              <a:spcBef>
                <a:spcPct val="0"/>
              </a:spcBef>
              <a:buFontTx/>
              <a:buNone/>
            </a:pPr>
            <a:endParaRPr lang="ru-RU" altLang="ru-RU" sz="280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indent="0" algn="just">
              <a:spcBef>
                <a:spcPct val="0"/>
              </a:spcBef>
              <a:buFontTx/>
              <a:buNone/>
            </a:pPr>
            <a:r>
              <a:rPr lang="ru-RU" altLang="ru-RU" sz="2800" smtClean="0">
                <a:latin typeface="Arial" pitchFamily="34" charset="0"/>
                <a:ea typeface="Calibri" pitchFamily="34" charset="0"/>
                <a:cs typeface="Arial" pitchFamily="34" charset="0"/>
              </a:rPr>
              <a:t>При рН &gt; 7 среда раствора </a:t>
            </a:r>
            <a:r>
              <a:rPr lang="ru-RU" altLang="ru-RU" sz="2800" i="1" smtClean="0">
                <a:latin typeface="Arial" pitchFamily="34" charset="0"/>
                <a:ea typeface="Calibri" pitchFamily="34" charset="0"/>
                <a:cs typeface="Arial" pitchFamily="34" charset="0"/>
              </a:rPr>
              <a:t>щелочная</a:t>
            </a:r>
          </a:p>
          <a:p>
            <a:pPr marL="0" indent="0" algn="just">
              <a:spcBef>
                <a:spcPct val="0"/>
              </a:spcBef>
              <a:buFontTx/>
              <a:buNone/>
            </a:pPr>
            <a:endParaRPr lang="ru-RU" altLang="ru-RU" sz="280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indent="0" algn="just">
              <a:spcBef>
                <a:spcPct val="0"/>
              </a:spcBef>
              <a:buFontTx/>
              <a:buNone/>
            </a:pPr>
            <a:r>
              <a:rPr lang="ru-RU" altLang="ru-RU" sz="2800" smtClean="0">
                <a:latin typeface="Arial" pitchFamily="34" charset="0"/>
                <a:ea typeface="Calibri" pitchFamily="34" charset="0"/>
                <a:cs typeface="Arial" pitchFamily="34" charset="0"/>
              </a:rPr>
              <a:t>При рН = 7 среда раствора </a:t>
            </a:r>
            <a:r>
              <a:rPr lang="ru-RU" altLang="ru-RU" sz="2800" i="1" smtClean="0">
                <a:latin typeface="Arial" pitchFamily="34" charset="0"/>
                <a:ea typeface="Calibri" pitchFamily="34" charset="0"/>
                <a:cs typeface="Arial" pitchFamily="34" charset="0"/>
              </a:rPr>
              <a:t>нейтральная</a:t>
            </a:r>
          </a:p>
          <a:p>
            <a:pPr marL="0" indent="0" algn="just">
              <a:spcBef>
                <a:spcPct val="0"/>
              </a:spcBef>
              <a:buFontTx/>
              <a:buNone/>
            </a:pPr>
            <a:endParaRPr lang="ru-RU" altLang="ru-RU" sz="280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indent="0" algn="just">
              <a:spcBef>
                <a:spcPct val="0"/>
              </a:spcBef>
              <a:buFontTx/>
              <a:buNone/>
            </a:pPr>
            <a:r>
              <a:rPr lang="ru-RU" altLang="ru-RU" sz="2800" smtClean="0">
                <a:latin typeface="Arial" pitchFamily="34" charset="0"/>
                <a:ea typeface="Calibri" pitchFamily="34" charset="0"/>
                <a:cs typeface="Arial" pitchFamily="34" charset="0"/>
              </a:rPr>
              <a:t>При рН &lt; 7 среда раствора </a:t>
            </a:r>
            <a:r>
              <a:rPr lang="ru-RU" altLang="ru-RU" sz="2800" i="1" smtClean="0">
                <a:latin typeface="Arial" pitchFamily="34" charset="0"/>
                <a:ea typeface="Calibri" pitchFamily="34" charset="0"/>
                <a:cs typeface="Arial" pitchFamily="34" charset="0"/>
              </a:rPr>
              <a:t>кислая</a:t>
            </a:r>
            <a:endParaRPr lang="ru-RU" altLang="ru-RU" sz="280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928688"/>
          </a:xfrm>
        </p:spPr>
        <p:txBody>
          <a:bodyPr/>
          <a:lstStyle/>
          <a:p>
            <a:r>
              <a:rPr lang="ru-RU" altLang="ru-RU" smtClean="0">
                <a:latin typeface="Arbat-Bold"/>
              </a:rPr>
              <a:t>Блиц-опрос</a:t>
            </a:r>
          </a:p>
        </p:txBody>
      </p:sp>
      <p:sp>
        <p:nvSpPr>
          <p:cNvPr id="18435" name="Объект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r>
              <a:rPr lang="ru-RU" smtClean="0">
                <a:latin typeface="Arbat-Bold"/>
              </a:rPr>
              <a:t>4.	С помощью каких веществ можно определить реакцию среды растворов кислот и щелочей?</a:t>
            </a:r>
          </a:p>
          <a:p>
            <a:r>
              <a:rPr lang="ru-RU" smtClean="0">
                <a:latin typeface="Arbat-Bold"/>
              </a:rPr>
              <a:t>5. Назовите индикаторы</a:t>
            </a:r>
          </a:p>
          <a:p>
            <a:r>
              <a:rPr lang="ru-RU" smtClean="0">
                <a:latin typeface="Arbat-Bold"/>
              </a:rPr>
              <a:t>6. Как изменяется окраска лакмуса в нейтральной, щелочной или кислой среде?</a:t>
            </a:r>
          </a:p>
          <a:p>
            <a:endParaRPr lang="ru-RU" smtClean="0">
              <a:latin typeface="Arba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title"/>
          </p:nvPr>
        </p:nvSpPr>
        <p:spPr>
          <a:xfrm>
            <a:off x="755650" y="500063"/>
            <a:ext cx="7816850" cy="4297362"/>
          </a:xfrm>
        </p:spPr>
        <p:txBody>
          <a:bodyPr/>
          <a:lstStyle/>
          <a:p>
            <a:pPr algn="l"/>
            <a:r>
              <a:rPr lang="ru-RU" altLang="ru-RU" sz="4000" b="1" u="sng" smtClean="0">
                <a:latin typeface="Arbat-Bold"/>
              </a:rPr>
              <a:t>Индикатор</a:t>
            </a:r>
            <a:r>
              <a:rPr lang="ru-RU" altLang="ru-RU" sz="4000" b="1" smtClean="0">
                <a:latin typeface="Arbat-Bold"/>
              </a:rPr>
              <a:t> – это вещество, изменяющее свой цвет в зависимости от среды раствора.</a:t>
            </a:r>
            <a:r>
              <a:rPr lang="en-US" altLang="ru-RU" b="1" baseline="30000" smtClean="0">
                <a:latin typeface="Arbat-Bold"/>
              </a:rPr>
              <a:t/>
            </a:r>
            <a:br>
              <a:rPr lang="en-US" altLang="ru-RU" b="1" baseline="30000" smtClean="0">
                <a:latin typeface="Arbat-Bold"/>
              </a:rPr>
            </a:br>
            <a:endParaRPr lang="ru-RU" altLang="ru-RU" b="1" baseline="30000" smtClean="0">
              <a:latin typeface="Arbat-Bold"/>
            </a:endParaRPr>
          </a:p>
        </p:txBody>
      </p:sp>
      <p:pic>
        <p:nvPicPr>
          <p:cNvPr id="20483" name="Picture 7" descr="Рисунок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4365625"/>
            <a:ext cx="2306637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8" descr="Рисунок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4438" y="4221163"/>
            <a:ext cx="1285875" cy="18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title"/>
          </p:nvPr>
        </p:nvSpPr>
        <p:spPr>
          <a:xfrm>
            <a:off x="785813" y="357188"/>
            <a:ext cx="7816850" cy="5572125"/>
          </a:xfrm>
        </p:spPr>
        <p:txBody>
          <a:bodyPr/>
          <a:lstStyle/>
          <a:p>
            <a:pPr algn="l"/>
            <a:r>
              <a:rPr lang="ru-RU" altLang="ru-RU" smtClean="0">
                <a:latin typeface="Arbat-Bold"/>
              </a:rPr>
              <a:t>Три основных индикатора: </a:t>
            </a:r>
            <a:r>
              <a:rPr lang="ru-RU" altLang="ru-RU" i="1" smtClean="0">
                <a:latin typeface="Arbat-Bold"/>
              </a:rPr>
              <a:t> </a:t>
            </a:r>
            <a:r>
              <a:rPr lang="ru-RU" altLang="ru-RU" i="1" u="sng" smtClean="0">
                <a:latin typeface="Arbat-Bold"/>
              </a:rPr>
              <a:t>фиолетовый лакмус, метиловый оранжевый и фенолфталеин.</a:t>
            </a:r>
            <a:endParaRPr lang="ru-RU" altLang="ru-RU" b="1" u="sng" baseline="30000" smtClean="0">
              <a:latin typeface="Arba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bat-Bold"/>
              </a:rPr>
              <a:t>Проблемный вопрос</a:t>
            </a:r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>
          <a:xfrm>
            <a:off x="490538" y="1773238"/>
            <a:ext cx="8229600" cy="4205287"/>
          </a:xfrm>
        </p:spPr>
        <p:txBody>
          <a:bodyPr/>
          <a:lstStyle/>
          <a:p>
            <a:pPr algn="ctr"/>
            <a:r>
              <a:rPr lang="ru-RU" sz="3600" smtClean="0">
                <a:latin typeface="Arbat-Bold"/>
              </a:rPr>
              <a:t>почему цвет индикатора изменяется не только в растворе кислоты и щелочи, но и в растворе соли? </a:t>
            </a:r>
          </a:p>
          <a:p>
            <a:endParaRPr lang="ru-RU" smtClean="0">
              <a:latin typeface="Arbat-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378</Words>
  <Application>Microsoft Office PowerPoint</Application>
  <PresentationFormat>Экран (4:3)</PresentationFormat>
  <Paragraphs>129</Paragraphs>
  <Slides>23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Arbat-Bold</vt:lpstr>
      <vt:lpstr>Calibri</vt:lpstr>
      <vt:lpstr>Times New Roman</vt:lpstr>
      <vt:lpstr>Тема Office</vt:lpstr>
      <vt:lpstr>Тема урока:</vt:lpstr>
      <vt:lpstr>Блиц-опрос</vt:lpstr>
      <vt:lpstr>    Классификация сред водных растворов</vt:lpstr>
      <vt:lpstr>Водородный показатель – величина, характеризующая содержанием катионов водорода в растворе.</vt:lpstr>
      <vt:lpstr>Выводы:</vt:lpstr>
      <vt:lpstr>Блиц-опрос</vt:lpstr>
      <vt:lpstr>Индикатор – это вещество, изменяющее свой цвет в зависимости от среды раствора. </vt:lpstr>
      <vt:lpstr>Три основных индикатора:  фиолетовый лакмус, метиловый оранжевый и фенолфталеин.</vt:lpstr>
      <vt:lpstr>Проблемный вопрос</vt:lpstr>
      <vt:lpstr>Тема урока</vt:lpstr>
      <vt:lpstr>Цель  урока</vt:lpstr>
      <vt:lpstr>Задачи </vt:lpstr>
      <vt:lpstr>Инструктаж по технике безопасности:</vt:lpstr>
      <vt:lpstr>Слайд 14</vt:lpstr>
      <vt:lpstr>Первая помощь</vt:lpstr>
      <vt:lpstr>Определение среды водных растворов </vt:lpstr>
      <vt:lpstr>Слайд 17</vt:lpstr>
      <vt:lpstr>Гидролиз солей </vt:lpstr>
      <vt:lpstr>Составить уравнения гидролиза</vt:lpstr>
      <vt:lpstr>Слайд 20</vt:lpstr>
      <vt:lpstr>Домашнее задание: оформить отчет по практической работе Исследовательская работа. Задание: исследовать растворы лимонного сока, пищевой соды, питьевой воды, используя «рецепт» приготовления индикаторной бумаги . Результаты эксперимента оформить в таблице. </vt:lpstr>
      <vt:lpstr>Продолжите фразы</vt:lpstr>
      <vt:lpstr>Для того чтобы совершенствовать ум,                       Надо более размышлять,                                 Нежели заучивать.                                                                                                 Рене Декарт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Классная доска</dc:title>
  <dc:creator>Soul Reaver;Irenus</dc:creator>
  <cp:lastModifiedBy>Makarenkova_O_N</cp:lastModifiedBy>
  <cp:revision>163</cp:revision>
  <dcterms:created xsi:type="dcterms:W3CDTF">2011-07-08T08:05:38Z</dcterms:created>
  <dcterms:modified xsi:type="dcterms:W3CDTF">2022-02-24T08:10:51Z</dcterms:modified>
</cp:coreProperties>
</file>